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howSpecialPlsOnTitleSld="0" strictFirstAndLastChars="0" saveSubsetFonts="1" bookmarkIdSeed="2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77" r:id="rId4"/>
    <p:sldId id="267" r:id="rId5"/>
    <p:sldId id="278" r:id="rId6"/>
    <p:sldId id="283" r:id="rId7"/>
    <p:sldId id="285" r:id="rId8"/>
    <p:sldId id="279" r:id="rId9"/>
    <p:sldId id="265" r:id="rId10"/>
    <p:sldId id="281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Calibri" panose="020F050202020403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01" autoAdjust="0"/>
  </p:normalViewPr>
  <p:slideViewPr>
    <p:cSldViewPr>
      <p:cViewPr varScale="1">
        <p:scale>
          <a:sx n="92" d="100"/>
          <a:sy n="92" d="100"/>
        </p:scale>
        <p:origin x="9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pitchFamily="2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pitchFamily="2"/>
              </a:rPr>
              <a:t>Second level</a:t>
            </a:r>
          </a:p>
          <a:p>
            <a:pPr lvl="2"/>
            <a:r>
              <a:rPr lang="en-US" noProof="0">
                <a:sym typeface="Helvetica Neue" pitchFamily="2"/>
              </a:rPr>
              <a:t>Third level</a:t>
            </a:r>
          </a:p>
          <a:p>
            <a:pPr lvl="3"/>
            <a:r>
              <a:rPr lang="en-US" noProof="0">
                <a:sym typeface="Helvetica Neue" pitchFamily="2"/>
              </a:rPr>
              <a:t>Fourth level</a:t>
            </a:r>
          </a:p>
          <a:p>
            <a:pPr lvl="4"/>
            <a:r>
              <a:rPr lang="en-US" noProof="0">
                <a:sym typeface="Helvetica Neue" pitchFamily="2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Helvetica Neue" pitchFamily="2"/>
        <a:cs typeface="Helvetica Neue" pitchFamily="2"/>
        <a:sym typeface="Helvetica Neue" pitchFamily="2" charset="0"/>
      </a:defRPr>
    </a:lvl1pPr>
    <a:lvl2pPr indent="2286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Helvetica Neue" pitchFamily="2"/>
        <a:cs typeface="Helvetica Neue" pitchFamily="2"/>
        <a:sym typeface="Helvetica Neue" pitchFamily="2" charset="0"/>
      </a:defRPr>
    </a:lvl2pPr>
    <a:lvl3pPr indent="4572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Helvetica Neue" pitchFamily="2"/>
        <a:cs typeface="Helvetica Neue" pitchFamily="2"/>
        <a:sym typeface="Helvetica Neue" pitchFamily="2" charset="0"/>
      </a:defRPr>
    </a:lvl3pPr>
    <a:lvl4pPr indent="6858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Helvetica Neue" pitchFamily="2"/>
        <a:cs typeface="Helvetica Neue" pitchFamily="2"/>
        <a:sym typeface="Helvetica Neue" pitchFamily="2" charset="0"/>
      </a:defRPr>
    </a:lvl4pPr>
    <a:lvl5pPr indent="914400" algn="l" rtl="0" eaLnBrk="0" fontAlgn="base" hangingPunct="0">
      <a:spcBef>
        <a:spcPct val="0"/>
      </a:spcBef>
      <a:spcAft>
        <a:spcPct val="0"/>
      </a:spcAft>
      <a:defRPr sz="1200" kern="1200">
        <a:solidFill>
          <a:srgbClr val="000000"/>
        </a:solidFill>
        <a:latin typeface="Helvetica Neue" pitchFamily="2"/>
        <a:ea typeface="Helvetica Neue" pitchFamily="2"/>
        <a:cs typeface="Helvetica Neue" pitchFamily="2"/>
        <a:sym typeface="Helvetica Neue" pitchFamily="2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971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1090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978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8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535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096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5533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/>
              <a:t>Faça clique para editar o estilo</a:t>
            </a:r>
            <a:endParaRPr lang="en-GB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FFF4AF-41FB-4013-8A3E-D9F3ED9631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82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CD84D1-EB57-4A73-B18A-81DDC6E247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60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2100" y="341313"/>
            <a:ext cx="2070100" cy="5761037"/>
          </a:xfrm>
        </p:spPr>
        <p:txBody>
          <a:bodyPr vert="eaVert"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30213" y="341313"/>
            <a:ext cx="6059487" cy="5761037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1BB8BB5-9ADF-4F07-A1A5-4CC1070CAF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77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B633B2-9AB5-4E7B-B7C8-8BD0F43AEE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40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157519-1DED-4E91-9B96-06A33D10C9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84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5763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57638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F509B4-C1CF-4FC5-994F-79FF6B48DD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2671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3020BB-A300-46DE-BD90-F13632F0C9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34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6376A1-2957-46A7-8AF6-AFB3B7CBD1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441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931947-99D5-4A96-9FA3-114021ACEB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506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GB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46A0E2-C58F-40F6-A0D8-296EC0494A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056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  <a:endParaRPr lang="en-GB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>
              <a:sym typeface="Calibri" pitchFamily="34" charset="0"/>
            </a:endParaRP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29537C-916B-4BE0-B5D5-ECD3C06F05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824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/>
          </p:cNvSpPr>
          <p:nvPr>
            <p:ph type="body" idx="1"/>
          </p:nvPr>
        </p:nvSpPr>
        <p:spPr bwMode="auto">
          <a:xfrm>
            <a:off x="457200" y="157638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7" name="Rectangle 4"/>
          <p:cNvSpPr>
            <a:spLocks noGrp="1"/>
          </p:cNvSpPr>
          <p:nvPr>
            <p:ph type="title"/>
          </p:nvPr>
        </p:nvSpPr>
        <p:spPr bwMode="auto">
          <a:xfrm>
            <a:off x="430213" y="341313"/>
            <a:ext cx="82819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Lucida Sans" panose="020B0602030504020204" pitchFamily="34" charset="0"/>
              </a:rPr>
              <a:t>Click to edit Master title style</a:t>
            </a: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2"/>
          </p:nvPr>
        </p:nvSpPr>
        <p:spPr bwMode="auto">
          <a:xfrm>
            <a:off x="8418513" y="6376988"/>
            <a:ext cx="268287" cy="27940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defRPr>
                <a:solidFill>
                  <a:srgbClr val="888888"/>
                </a:solidFill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</a:lstStyle>
          <a:p>
            <a:fld id="{84322293-D27F-42DF-BD68-8158D54D91D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+mj-lt"/>
          <a:ea typeface="+mj-ea"/>
          <a:cs typeface="+mj-cs"/>
          <a:sym typeface="Lucida Sans" panose="020B0602030504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anose="020B06020305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anose="020B06020305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anose="020B06020305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anose="020B0602030504020204" pitchFamily="34" charset="0"/>
        </a:defRPr>
      </a:lvl5pPr>
      <a:lvl6pPr marL="4572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6pPr>
      <a:lvl7pPr marL="9144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7pPr>
      <a:lvl8pPr marL="13716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8pPr>
      <a:lvl9pPr marL="1828800" algn="l" rtl="0" fontAlgn="base" hangingPunct="0">
        <a:spcBef>
          <a:spcPct val="0"/>
        </a:spcBef>
        <a:spcAft>
          <a:spcPct val="0"/>
        </a:spcAft>
        <a:defRPr sz="4000" b="1">
          <a:solidFill>
            <a:srgbClr val="FFFFFF"/>
          </a:solidFill>
          <a:latin typeface="Lucida Sans" pitchFamily="34" charset="0"/>
          <a:ea typeface="Lucida Sans" pitchFamily="34" charset="0"/>
          <a:cs typeface="Lucida Sans" pitchFamily="34" charset="0"/>
          <a:sym typeface="Lucida Sans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indent="4572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indent="9144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indent="13716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indent="1828800" algn="l" rtl="0" eaLnBrk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4572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6pPr>
      <a:lvl7pPr marL="9144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7pPr>
      <a:lvl8pPr marL="13716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8pPr>
      <a:lvl9pPr marL="1828800" indent="1828800" algn="l" rtl="0" fontAlgn="base" hangingPunct="0"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  <a:sym typeface="Calibri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bchikwene@uneca.or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/>
          </p:cNvSpPr>
          <p:nvPr/>
        </p:nvSpPr>
        <p:spPr bwMode="auto">
          <a:xfrm>
            <a:off x="0" y="1066"/>
            <a:ext cx="9183688" cy="6858001"/>
          </a:xfrm>
          <a:prstGeom prst="rect">
            <a:avLst/>
          </a:prstGeom>
          <a:solidFill>
            <a:srgbClr val="0B578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20" rIns="45720"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endParaRPr lang="en-US" altLang="en-US"/>
          </a:p>
        </p:txBody>
      </p:sp>
      <p:sp>
        <p:nvSpPr>
          <p:cNvPr id="3075" name="AutoShape 2"/>
          <p:cNvSpPr>
            <a:spLocks/>
          </p:cNvSpPr>
          <p:nvPr/>
        </p:nvSpPr>
        <p:spPr bwMode="auto">
          <a:xfrm>
            <a:off x="3554413" y="5520533"/>
            <a:ext cx="5242156" cy="9255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572" y="0"/>
                </a:moveTo>
                <a:lnTo>
                  <a:pt x="2028" y="0"/>
                </a:lnTo>
                <a:lnTo>
                  <a:pt x="1664" y="172"/>
                </a:lnTo>
                <a:lnTo>
                  <a:pt x="1321" y="669"/>
                </a:lnTo>
                <a:lnTo>
                  <a:pt x="1005" y="1460"/>
                </a:lnTo>
                <a:lnTo>
                  <a:pt x="722" y="2514"/>
                </a:lnTo>
                <a:lnTo>
                  <a:pt x="477" y="3803"/>
                </a:lnTo>
                <a:lnTo>
                  <a:pt x="277" y="5295"/>
                </a:lnTo>
                <a:lnTo>
                  <a:pt x="127" y="6961"/>
                </a:lnTo>
                <a:lnTo>
                  <a:pt x="33" y="8770"/>
                </a:lnTo>
                <a:lnTo>
                  <a:pt x="0" y="10692"/>
                </a:lnTo>
                <a:lnTo>
                  <a:pt x="0" y="10908"/>
                </a:lnTo>
                <a:lnTo>
                  <a:pt x="33" y="12830"/>
                </a:lnTo>
                <a:lnTo>
                  <a:pt x="127" y="14639"/>
                </a:lnTo>
                <a:lnTo>
                  <a:pt x="277" y="16304"/>
                </a:lnTo>
                <a:lnTo>
                  <a:pt x="477" y="17797"/>
                </a:lnTo>
                <a:lnTo>
                  <a:pt x="722" y="19085"/>
                </a:lnTo>
                <a:lnTo>
                  <a:pt x="1005" y="20140"/>
                </a:lnTo>
                <a:lnTo>
                  <a:pt x="1321" y="20931"/>
                </a:lnTo>
                <a:lnTo>
                  <a:pt x="1664" y="21428"/>
                </a:lnTo>
                <a:lnTo>
                  <a:pt x="2028" y="21600"/>
                </a:lnTo>
                <a:lnTo>
                  <a:pt x="19572" y="21600"/>
                </a:lnTo>
                <a:lnTo>
                  <a:pt x="19936" y="21428"/>
                </a:lnTo>
                <a:lnTo>
                  <a:pt x="20279" y="20931"/>
                </a:lnTo>
                <a:lnTo>
                  <a:pt x="20595" y="20140"/>
                </a:lnTo>
                <a:lnTo>
                  <a:pt x="20878" y="19085"/>
                </a:lnTo>
                <a:lnTo>
                  <a:pt x="21123" y="17797"/>
                </a:lnTo>
                <a:lnTo>
                  <a:pt x="21323" y="16304"/>
                </a:lnTo>
                <a:lnTo>
                  <a:pt x="21473" y="14639"/>
                </a:lnTo>
                <a:lnTo>
                  <a:pt x="21567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67" y="8770"/>
                </a:lnTo>
                <a:lnTo>
                  <a:pt x="21473" y="6961"/>
                </a:lnTo>
                <a:lnTo>
                  <a:pt x="21323" y="5295"/>
                </a:lnTo>
                <a:lnTo>
                  <a:pt x="21123" y="3803"/>
                </a:lnTo>
                <a:lnTo>
                  <a:pt x="20878" y="2514"/>
                </a:lnTo>
                <a:lnTo>
                  <a:pt x="20595" y="1460"/>
                </a:lnTo>
                <a:lnTo>
                  <a:pt x="20279" y="669"/>
                </a:lnTo>
                <a:lnTo>
                  <a:pt x="19936" y="172"/>
                </a:lnTo>
                <a:lnTo>
                  <a:pt x="19572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title"/>
          </p:nvPr>
        </p:nvSpPr>
        <p:spPr>
          <a:xfrm>
            <a:off x="2887663" y="840773"/>
            <a:ext cx="5889266" cy="2604894"/>
          </a:xfrm>
        </p:spPr>
        <p:txBody>
          <a:bodyPr/>
          <a:lstStyle/>
          <a:p>
            <a:pPr indent="12700" algn="r" eaLnBrk="1">
              <a:lnSpc>
                <a:spcPct val="104000"/>
              </a:lnSpc>
            </a:pPr>
            <a:br>
              <a:rPr lang="en-US" altLang="en-US" sz="1000" dirty="0">
                <a:latin typeface="Lato" pitchFamily="34" charset="0"/>
              </a:rPr>
            </a:br>
            <a:br>
              <a:rPr lang="en-US" altLang="en-US" sz="1000" dirty="0">
                <a:latin typeface="Lato" pitchFamily="34" charset="0"/>
              </a:rPr>
            </a:br>
            <a:br>
              <a:rPr lang="en-US" altLang="en-US" sz="1000" dirty="0">
                <a:latin typeface="Lato" pitchFamily="34" charset="0"/>
              </a:rPr>
            </a:br>
            <a:r>
              <a:rPr lang="en-US" altLang="en-US" sz="2800" dirty="0">
                <a:latin typeface="Lato" pitchFamily="34" charset="0"/>
              </a:rPr>
              <a:t>Private Sector Engagement  </a:t>
            </a:r>
            <a:br>
              <a:rPr lang="en-US" altLang="en-US" sz="2800" dirty="0">
                <a:latin typeface="Lato" pitchFamily="34" charset="0"/>
              </a:rPr>
            </a:br>
            <a:br>
              <a:rPr lang="en-US" altLang="en-US" sz="2800" dirty="0">
                <a:latin typeface="Lato" pitchFamily="34" charset="0"/>
              </a:rPr>
            </a:br>
            <a:r>
              <a:rPr lang="en-US" altLang="en-US" sz="1600" dirty="0">
                <a:latin typeface="Lato" pitchFamily="34" charset="0"/>
              </a:rPr>
              <a:t>Project on </a:t>
            </a:r>
            <a:r>
              <a:rPr lang="en-GB" sz="1600" dirty="0">
                <a:latin typeface="Lato" pitchFamily="34" charset="0"/>
              </a:rPr>
              <a:t>capacity building for inclusive and </a:t>
            </a:r>
            <a:br>
              <a:rPr lang="en-GB" sz="1600" dirty="0">
                <a:latin typeface="Lato" pitchFamily="34" charset="0"/>
              </a:rPr>
            </a:br>
            <a:r>
              <a:rPr lang="en-GB" sz="1600" dirty="0">
                <a:latin typeface="Lato" pitchFamily="34" charset="0"/>
              </a:rPr>
              <a:t>equitable African trade arrangements </a:t>
            </a:r>
            <a:r>
              <a:rPr lang="en-US" altLang="en-US" sz="1600" dirty="0">
                <a:latin typeface="Lato" pitchFamily="34" charset="0"/>
              </a:rPr>
              <a:t> </a:t>
            </a:r>
            <a:br>
              <a:rPr lang="en-GB" altLang="en-US" sz="5400" dirty="0">
                <a:latin typeface="Lato" pitchFamily="34" charset="0"/>
                <a:cs typeface="Lato" pitchFamily="34" charset="0"/>
                <a:sym typeface="Lato" pitchFamily="34" charset="0"/>
              </a:rPr>
            </a:br>
            <a:endParaRPr lang="en-US" altLang="en-US" sz="1700" dirty="0"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3077" name="Rectangle 7"/>
          <p:cNvSpPr>
            <a:spLocks/>
          </p:cNvSpPr>
          <p:nvPr/>
        </p:nvSpPr>
        <p:spPr bwMode="auto">
          <a:xfrm>
            <a:off x="4890293" y="3979523"/>
            <a:ext cx="379650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87325" indent="3619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r" eaLnBrk="1"/>
            <a:r>
              <a:rPr lang="en-US" altLang="en-US" sz="2000" b="1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4-5 February 2020</a:t>
            </a:r>
          </a:p>
          <a:p>
            <a:pPr algn="r" eaLnBrk="1"/>
            <a:r>
              <a:rPr lang="en-US" altLang="en-US" sz="2000" b="1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Brussels, Belgium </a:t>
            </a:r>
            <a:endParaRPr lang="en-US" altLang="en-US" sz="2400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3078" name="AutoShape 8"/>
          <p:cNvSpPr>
            <a:spLocks/>
          </p:cNvSpPr>
          <p:nvPr/>
        </p:nvSpPr>
        <p:spPr bwMode="auto">
          <a:xfrm>
            <a:off x="663575" y="3273425"/>
            <a:ext cx="3730625" cy="5111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155" y="0"/>
                </a:moveTo>
                <a:lnTo>
                  <a:pt x="1445" y="0"/>
                </a:lnTo>
                <a:lnTo>
                  <a:pt x="1185" y="172"/>
                </a:lnTo>
                <a:lnTo>
                  <a:pt x="941" y="669"/>
                </a:lnTo>
                <a:lnTo>
                  <a:pt x="716" y="1460"/>
                </a:lnTo>
                <a:lnTo>
                  <a:pt x="514" y="2514"/>
                </a:lnTo>
                <a:lnTo>
                  <a:pt x="340" y="3803"/>
                </a:lnTo>
                <a:lnTo>
                  <a:pt x="197" y="5295"/>
                </a:lnTo>
                <a:lnTo>
                  <a:pt x="90" y="6961"/>
                </a:lnTo>
                <a:lnTo>
                  <a:pt x="23" y="8770"/>
                </a:lnTo>
                <a:lnTo>
                  <a:pt x="0" y="10692"/>
                </a:lnTo>
                <a:lnTo>
                  <a:pt x="0" y="10908"/>
                </a:lnTo>
                <a:lnTo>
                  <a:pt x="23" y="12830"/>
                </a:lnTo>
                <a:lnTo>
                  <a:pt x="90" y="14639"/>
                </a:lnTo>
                <a:lnTo>
                  <a:pt x="197" y="16304"/>
                </a:lnTo>
                <a:lnTo>
                  <a:pt x="340" y="17797"/>
                </a:lnTo>
                <a:lnTo>
                  <a:pt x="514" y="19085"/>
                </a:lnTo>
                <a:lnTo>
                  <a:pt x="716" y="20140"/>
                </a:lnTo>
                <a:lnTo>
                  <a:pt x="941" y="20931"/>
                </a:lnTo>
                <a:lnTo>
                  <a:pt x="1185" y="21428"/>
                </a:lnTo>
                <a:lnTo>
                  <a:pt x="1445" y="21600"/>
                </a:lnTo>
                <a:lnTo>
                  <a:pt x="20155" y="21600"/>
                </a:lnTo>
                <a:lnTo>
                  <a:pt x="20415" y="21428"/>
                </a:lnTo>
                <a:lnTo>
                  <a:pt x="20659" y="20931"/>
                </a:lnTo>
                <a:lnTo>
                  <a:pt x="20884" y="20140"/>
                </a:lnTo>
                <a:lnTo>
                  <a:pt x="21086" y="19085"/>
                </a:lnTo>
                <a:lnTo>
                  <a:pt x="21260" y="17797"/>
                </a:lnTo>
                <a:lnTo>
                  <a:pt x="21403" y="16304"/>
                </a:lnTo>
                <a:lnTo>
                  <a:pt x="21510" y="14639"/>
                </a:lnTo>
                <a:lnTo>
                  <a:pt x="21577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77" y="8770"/>
                </a:lnTo>
                <a:lnTo>
                  <a:pt x="21510" y="6961"/>
                </a:lnTo>
                <a:lnTo>
                  <a:pt x="21403" y="5295"/>
                </a:lnTo>
                <a:lnTo>
                  <a:pt x="21260" y="3803"/>
                </a:lnTo>
                <a:lnTo>
                  <a:pt x="21086" y="2514"/>
                </a:lnTo>
                <a:lnTo>
                  <a:pt x="20884" y="1460"/>
                </a:lnTo>
                <a:lnTo>
                  <a:pt x="20659" y="669"/>
                </a:lnTo>
                <a:lnTo>
                  <a:pt x="20415" y="172"/>
                </a:lnTo>
                <a:lnTo>
                  <a:pt x="20155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79" name="AutoShape 9"/>
          <p:cNvSpPr>
            <a:spLocks/>
          </p:cNvSpPr>
          <p:nvPr/>
        </p:nvSpPr>
        <p:spPr bwMode="auto">
          <a:xfrm>
            <a:off x="1004888" y="3889375"/>
            <a:ext cx="2692400" cy="5111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597" y="0"/>
                </a:moveTo>
                <a:lnTo>
                  <a:pt x="2003" y="0"/>
                </a:lnTo>
                <a:lnTo>
                  <a:pt x="1643" y="172"/>
                </a:lnTo>
                <a:lnTo>
                  <a:pt x="1304" y="669"/>
                </a:lnTo>
                <a:lnTo>
                  <a:pt x="992" y="1460"/>
                </a:lnTo>
                <a:lnTo>
                  <a:pt x="713" y="2514"/>
                </a:lnTo>
                <a:lnTo>
                  <a:pt x="471" y="3803"/>
                </a:lnTo>
                <a:lnTo>
                  <a:pt x="274" y="5295"/>
                </a:lnTo>
                <a:lnTo>
                  <a:pt x="125" y="6961"/>
                </a:lnTo>
                <a:lnTo>
                  <a:pt x="32" y="8770"/>
                </a:lnTo>
                <a:lnTo>
                  <a:pt x="0" y="10692"/>
                </a:lnTo>
                <a:lnTo>
                  <a:pt x="0" y="10908"/>
                </a:lnTo>
                <a:lnTo>
                  <a:pt x="32" y="12830"/>
                </a:lnTo>
                <a:lnTo>
                  <a:pt x="125" y="14639"/>
                </a:lnTo>
                <a:lnTo>
                  <a:pt x="274" y="16304"/>
                </a:lnTo>
                <a:lnTo>
                  <a:pt x="471" y="17797"/>
                </a:lnTo>
                <a:lnTo>
                  <a:pt x="713" y="19085"/>
                </a:lnTo>
                <a:lnTo>
                  <a:pt x="992" y="20140"/>
                </a:lnTo>
                <a:lnTo>
                  <a:pt x="1304" y="20931"/>
                </a:lnTo>
                <a:lnTo>
                  <a:pt x="1643" y="21428"/>
                </a:lnTo>
                <a:lnTo>
                  <a:pt x="2003" y="21600"/>
                </a:lnTo>
                <a:lnTo>
                  <a:pt x="19597" y="21600"/>
                </a:lnTo>
                <a:lnTo>
                  <a:pt x="19957" y="21428"/>
                </a:lnTo>
                <a:lnTo>
                  <a:pt x="20296" y="20931"/>
                </a:lnTo>
                <a:lnTo>
                  <a:pt x="20608" y="20140"/>
                </a:lnTo>
                <a:lnTo>
                  <a:pt x="20887" y="19085"/>
                </a:lnTo>
                <a:lnTo>
                  <a:pt x="21129" y="17797"/>
                </a:lnTo>
                <a:lnTo>
                  <a:pt x="21327" y="16304"/>
                </a:lnTo>
                <a:lnTo>
                  <a:pt x="21475" y="14639"/>
                </a:lnTo>
                <a:lnTo>
                  <a:pt x="21568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68" y="8770"/>
                </a:lnTo>
                <a:lnTo>
                  <a:pt x="21475" y="6961"/>
                </a:lnTo>
                <a:lnTo>
                  <a:pt x="21327" y="5295"/>
                </a:lnTo>
                <a:lnTo>
                  <a:pt x="21129" y="3803"/>
                </a:lnTo>
                <a:lnTo>
                  <a:pt x="20887" y="2514"/>
                </a:lnTo>
                <a:lnTo>
                  <a:pt x="20608" y="1460"/>
                </a:lnTo>
                <a:lnTo>
                  <a:pt x="20296" y="669"/>
                </a:lnTo>
                <a:lnTo>
                  <a:pt x="19957" y="172"/>
                </a:lnTo>
                <a:lnTo>
                  <a:pt x="19597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0" name="AutoShape 10"/>
          <p:cNvSpPr>
            <a:spLocks/>
          </p:cNvSpPr>
          <p:nvPr/>
        </p:nvSpPr>
        <p:spPr bwMode="auto">
          <a:xfrm>
            <a:off x="1166813" y="4567238"/>
            <a:ext cx="2808287" cy="5095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681" y="0"/>
                </a:moveTo>
                <a:lnTo>
                  <a:pt x="1919" y="0"/>
                </a:lnTo>
                <a:lnTo>
                  <a:pt x="1574" y="172"/>
                </a:lnTo>
                <a:lnTo>
                  <a:pt x="1250" y="669"/>
                </a:lnTo>
                <a:lnTo>
                  <a:pt x="951" y="1460"/>
                </a:lnTo>
                <a:lnTo>
                  <a:pt x="683" y="2514"/>
                </a:lnTo>
                <a:lnTo>
                  <a:pt x="451" y="3803"/>
                </a:lnTo>
                <a:lnTo>
                  <a:pt x="262" y="5295"/>
                </a:lnTo>
                <a:lnTo>
                  <a:pt x="120" y="6961"/>
                </a:lnTo>
                <a:lnTo>
                  <a:pt x="31" y="8770"/>
                </a:lnTo>
                <a:lnTo>
                  <a:pt x="0" y="10692"/>
                </a:lnTo>
                <a:lnTo>
                  <a:pt x="0" y="10908"/>
                </a:lnTo>
                <a:lnTo>
                  <a:pt x="31" y="12830"/>
                </a:lnTo>
                <a:lnTo>
                  <a:pt x="120" y="14639"/>
                </a:lnTo>
                <a:lnTo>
                  <a:pt x="262" y="16304"/>
                </a:lnTo>
                <a:lnTo>
                  <a:pt x="451" y="17797"/>
                </a:lnTo>
                <a:lnTo>
                  <a:pt x="683" y="19085"/>
                </a:lnTo>
                <a:lnTo>
                  <a:pt x="951" y="20140"/>
                </a:lnTo>
                <a:lnTo>
                  <a:pt x="1250" y="20931"/>
                </a:lnTo>
                <a:lnTo>
                  <a:pt x="1574" y="21428"/>
                </a:lnTo>
                <a:lnTo>
                  <a:pt x="1919" y="21600"/>
                </a:lnTo>
                <a:lnTo>
                  <a:pt x="19681" y="21600"/>
                </a:lnTo>
                <a:lnTo>
                  <a:pt x="20026" y="21420"/>
                </a:lnTo>
                <a:lnTo>
                  <a:pt x="20350" y="20904"/>
                </a:lnTo>
                <a:lnTo>
                  <a:pt x="20649" y="20084"/>
                </a:lnTo>
                <a:lnTo>
                  <a:pt x="20917" y="18995"/>
                </a:lnTo>
                <a:lnTo>
                  <a:pt x="21149" y="17671"/>
                </a:lnTo>
                <a:lnTo>
                  <a:pt x="21338" y="16144"/>
                </a:lnTo>
                <a:lnTo>
                  <a:pt x="21480" y="14450"/>
                </a:lnTo>
                <a:lnTo>
                  <a:pt x="21569" y="12621"/>
                </a:lnTo>
                <a:lnTo>
                  <a:pt x="21600" y="10692"/>
                </a:lnTo>
                <a:lnTo>
                  <a:pt x="21569" y="8770"/>
                </a:lnTo>
                <a:lnTo>
                  <a:pt x="21480" y="6961"/>
                </a:lnTo>
                <a:lnTo>
                  <a:pt x="21338" y="5295"/>
                </a:lnTo>
                <a:lnTo>
                  <a:pt x="21149" y="3803"/>
                </a:lnTo>
                <a:lnTo>
                  <a:pt x="20917" y="2514"/>
                </a:lnTo>
                <a:lnTo>
                  <a:pt x="20649" y="1460"/>
                </a:lnTo>
                <a:lnTo>
                  <a:pt x="20350" y="669"/>
                </a:lnTo>
                <a:lnTo>
                  <a:pt x="20026" y="172"/>
                </a:lnTo>
                <a:lnTo>
                  <a:pt x="19681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1" name="AutoShape 11"/>
          <p:cNvSpPr>
            <a:spLocks/>
          </p:cNvSpPr>
          <p:nvPr/>
        </p:nvSpPr>
        <p:spPr bwMode="auto">
          <a:xfrm>
            <a:off x="1166813" y="5253038"/>
            <a:ext cx="2141537" cy="5095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083" y="0"/>
                </a:moveTo>
                <a:lnTo>
                  <a:pt x="2517" y="0"/>
                </a:lnTo>
                <a:lnTo>
                  <a:pt x="2065" y="172"/>
                </a:lnTo>
                <a:lnTo>
                  <a:pt x="1639" y="669"/>
                </a:lnTo>
                <a:lnTo>
                  <a:pt x="1247" y="1460"/>
                </a:lnTo>
                <a:lnTo>
                  <a:pt x="895" y="2514"/>
                </a:lnTo>
                <a:lnTo>
                  <a:pt x="592" y="3803"/>
                </a:lnTo>
                <a:lnTo>
                  <a:pt x="344" y="5295"/>
                </a:lnTo>
                <a:lnTo>
                  <a:pt x="157" y="6961"/>
                </a:lnTo>
                <a:lnTo>
                  <a:pt x="41" y="8770"/>
                </a:lnTo>
                <a:lnTo>
                  <a:pt x="0" y="10692"/>
                </a:lnTo>
                <a:lnTo>
                  <a:pt x="0" y="10908"/>
                </a:lnTo>
                <a:lnTo>
                  <a:pt x="41" y="12830"/>
                </a:lnTo>
                <a:lnTo>
                  <a:pt x="157" y="14639"/>
                </a:lnTo>
                <a:lnTo>
                  <a:pt x="344" y="16304"/>
                </a:lnTo>
                <a:lnTo>
                  <a:pt x="592" y="17797"/>
                </a:lnTo>
                <a:lnTo>
                  <a:pt x="895" y="19085"/>
                </a:lnTo>
                <a:lnTo>
                  <a:pt x="1247" y="20140"/>
                </a:lnTo>
                <a:lnTo>
                  <a:pt x="1639" y="20931"/>
                </a:lnTo>
                <a:lnTo>
                  <a:pt x="2065" y="21428"/>
                </a:lnTo>
                <a:lnTo>
                  <a:pt x="2517" y="21600"/>
                </a:lnTo>
                <a:lnTo>
                  <a:pt x="19083" y="21600"/>
                </a:lnTo>
                <a:lnTo>
                  <a:pt x="19535" y="21428"/>
                </a:lnTo>
                <a:lnTo>
                  <a:pt x="19961" y="20931"/>
                </a:lnTo>
                <a:lnTo>
                  <a:pt x="20353" y="20140"/>
                </a:lnTo>
                <a:lnTo>
                  <a:pt x="20705" y="19085"/>
                </a:lnTo>
                <a:lnTo>
                  <a:pt x="21008" y="17797"/>
                </a:lnTo>
                <a:lnTo>
                  <a:pt x="21256" y="16304"/>
                </a:lnTo>
                <a:lnTo>
                  <a:pt x="21443" y="14639"/>
                </a:lnTo>
                <a:lnTo>
                  <a:pt x="21559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59" y="8770"/>
                </a:lnTo>
                <a:lnTo>
                  <a:pt x="21443" y="6961"/>
                </a:lnTo>
                <a:lnTo>
                  <a:pt x="21256" y="5295"/>
                </a:lnTo>
                <a:lnTo>
                  <a:pt x="21008" y="3803"/>
                </a:lnTo>
                <a:lnTo>
                  <a:pt x="20705" y="2514"/>
                </a:lnTo>
                <a:lnTo>
                  <a:pt x="20353" y="1460"/>
                </a:lnTo>
                <a:lnTo>
                  <a:pt x="19961" y="669"/>
                </a:lnTo>
                <a:lnTo>
                  <a:pt x="19535" y="172"/>
                </a:lnTo>
                <a:lnTo>
                  <a:pt x="19083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2" name="AutoShape 12"/>
          <p:cNvSpPr>
            <a:spLocks/>
          </p:cNvSpPr>
          <p:nvPr/>
        </p:nvSpPr>
        <p:spPr bwMode="auto">
          <a:xfrm>
            <a:off x="1411288" y="5922963"/>
            <a:ext cx="1476375" cy="5111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948" y="0"/>
                </a:moveTo>
                <a:lnTo>
                  <a:pt x="3652" y="0"/>
                </a:lnTo>
                <a:lnTo>
                  <a:pt x="2996" y="172"/>
                </a:lnTo>
                <a:lnTo>
                  <a:pt x="2378" y="669"/>
                </a:lnTo>
                <a:lnTo>
                  <a:pt x="1809" y="1460"/>
                </a:lnTo>
                <a:lnTo>
                  <a:pt x="1299" y="2514"/>
                </a:lnTo>
                <a:lnTo>
                  <a:pt x="859" y="3803"/>
                </a:lnTo>
                <a:lnTo>
                  <a:pt x="499" y="5295"/>
                </a:lnTo>
                <a:lnTo>
                  <a:pt x="228" y="6961"/>
                </a:lnTo>
                <a:lnTo>
                  <a:pt x="59" y="8770"/>
                </a:lnTo>
                <a:lnTo>
                  <a:pt x="0" y="10692"/>
                </a:lnTo>
                <a:lnTo>
                  <a:pt x="0" y="10908"/>
                </a:lnTo>
                <a:lnTo>
                  <a:pt x="59" y="12830"/>
                </a:lnTo>
                <a:lnTo>
                  <a:pt x="228" y="14639"/>
                </a:lnTo>
                <a:lnTo>
                  <a:pt x="499" y="16304"/>
                </a:lnTo>
                <a:lnTo>
                  <a:pt x="859" y="17797"/>
                </a:lnTo>
                <a:lnTo>
                  <a:pt x="1299" y="19085"/>
                </a:lnTo>
                <a:lnTo>
                  <a:pt x="1809" y="20140"/>
                </a:lnTo>
                <a:lnTo>
                  <a:pt x="2378" y="20931"/>
                </a:lnTo>
                <a:lnTo>
                  <a:pt x="2996" y="21428"/>
                </a:lnTo>
                <a:lnTo>
                  <a:pt x="3652" y="21600"/>
                </a:lnTo>
                <a:lnTo>
                  <a:pt x="17948" y="21600"/>
                </a:lnTo>
                <a:lnTo>
                  <a:pt x="18605" y="21428"/>
                </a:lnTo>
                <a:lnTo>
                  <a:pt x="19222" y="20931"/>
                </a:lnTo>
                <a:lnTo>
                  <a:pt x="19791" y="20140"/>
                </a:lnTo>
                <a:lnTo>
                  <a:pt x="20301" y="19085"/>
                </a:lnTo>
                <a:lnTo>
                  <a:pt x="20741" y="17797"/>
                </a:lnTo>
                <a:lnTo>
                  <a:pt x="21101" y="16304"/>
                </a:lnTo>
                <a:lnTo>
                  <a:pt x="21372" y="14639"/>
                </a:lnTo>
                <a:lnTo>
                  <a:pt x="21541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41" y="8770"/>
                </a:lnTo>
                <a:lnTo>
                  <a:pt x="21372" y="6961"/>
                </a:lnTo>
                <a:lnTo>
                  <a:pt x="21101" y="5295"/>
                </a:lnTo>
                <a:lnTo>
                  <a:pt x="20741" y="3803"/>
                </a:lnTo>
                <a:lnTo>
                  <a:pt x="20301" y="2514"/>
                </a:lnTo>
                <a:lnTo>
                  <a:pt x="19791" y="1460"/>
                </a:lnTo>
                <a:lnTo>
                  <a:pt x="19222" y="669"/>
                </a:lnTo>
                <a:lnTo>
                  <a:pt x="18605" y="172"/>
                </a:lnTo>
                <a:lnTo>
                  <a:pt x="17948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3" name="AutoShape 13"/>
          <p:cNvSpPr>
            <a:spLocks/>
          </p:cNvSpPr>
          <p:nvPr/>
        </p:nvSpPr>
        <p:spPr bwMode="auto">
          <a:xfrm>
            <a:off x="0" y="0"/>
            <a:ext cx="1004888" cy="4968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7873" y="0"/>
                </a:moveTo>
                <a:lnTo>
                  <a:pt x="0" y="0"/>
                </a:lnTo>
                <a:lnTo>
                  <a:pt x="0" y="21600"/>
                </a:lnTo>
                <a:lnTo>
                  <a:pt x="16243" y="21600"/>
                </a:lnTo>
                <a:lnTo>
                  <a:pt x="17206" y="21423"/>
                </a:lnTo>
                <a:lnTo>
                  <a:pt x="18112" y="20914"/>
                </a:lnTo>
                <a:lnTo>
                  <a:pt x="18947" y="20103"/>
                </a:lnTo>
                <a:lnTo>
                  <a:pt x="19694" y="19021"/>
                </a:lnTo>
                <a:lnTo>
                  <a:pt x="20340" y="17700"/>
                </a:lnTo>
                <a:lnTo>
                  <a:pt x="20869" y="16169"/>
                </a:lnTo>
                <a:lnTo>
                  <a:pt x="21265" y="14461"/>
                </a:lnTo>
                <a:lnTo>
                  <a:pt x="21514" y="12606"/>
                </a:lnTo>
                <a:lnTo>
                  <a:pt x="21600" y="10635"/>
                </a:lnTo>
                <a:lnTo>
                  <a:pt x="21600" y="10413"/>
                </a:lnTo>
                <a:lnTo>
                  <a:pt x="21514" y="8442"/>
                </a:lnTo>
                <a:lnTo>
                  <a:pt x="21265" y="6587"/>
                </a:lnTo>
                <a:lnTo>
                  <a:pt x="20869" y="4879"/>
                </a:lnTo>
                <a:lnTo>
                  <a:pt x="20340" y="3349"/>
                </a:lnTo>
                <a:lnTo>
                  <a:pt x="19694" y="2027"/>
                </a:lnTo>
                <a:lnTo>
                  <a:pt x="18947" y="945"/>
                </a:lnTo>
                <a:lnTo>
                  <a:pt x="18112" y="134"/>
                </a:lnTo>
                <a:lnTo>
                  <a:pt x="17873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4" name="AutoShape 14"/>
          <p:cNvSpPr>
            <a:spLocks/>
          </p:cNvSpPr>
          <p:nvPr/>
        </p:nvSpPr>
        <p:spPr bwMode="auto">
          <a:xfrm>
            <a:off x="1519238" y="6546850"/>
            <a:ext cx="790575" cy="309563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782" y="0"/>
                </a:moveTo>
                <a:lnTo>
                  <a:pt x="6817" y="0"/>
                </a:lnTo>
                <a:lnTo>
                  <a:pt x="5592" y="283"/>
                </a:lnTo>
                <a:lnTo>
                  <a:pt x="4439" y="1100"/>
                </a:lnTo>
                <a:lnTo>
                  <a:pt x="3377" y="2401"/>
                </a:lnTo>
                <a:lnTo>
                  <a:pt x="2425" y="4137"/>
                </a:lnTo>
                <a:lnTo>
                  <a:pt x="1603" y="6257"/>
                </a:lnTo>
                <a:lnTo>
                  <a:pt x="931" y="8712"/>
                </a:lnTo>
                <a:lnTo>
                  <a:pt x="426" y="11452"/>
                </a:lnTo>
                <a:lnTo>
                  <a:pt x="110" y="14428"/>
                </a:lnTo>
                <a:lnTo>
                  <a:pt x="0" y="17590"/>
                </a:lnTo>
                <a:lnTo>
                  <a:pt x="0" y="17946"/>
                </a:lnTo>
                <a:lnTo>
                  <a:pt x="110" y="21108"/>
                </a:lnTo>
                <a:lnTo>
                  <a:pt x="162" y="21600"/>
                </a:lnTo>
                <a:lnTo>
                  <a:pt x="21438" y="21600"/>
                </a:lnTo>
                <a:lnTo>
                  <a:pt x="21490" y="21108"/>
                </a:lnTo>
                <a:lnTo>
                  <a:pt x="21600" y="17946"/>
                </a:lnTo>
                <a:lnTo>
                  <a:pt x="21600" y="17590"/>
                </a:lnTo>
                <a:lnTo>
                  <a:pt x="21490" y="14428"/>
                </a:lnTo>
                <a:lnTo>
                  <a:pt x="21173" y="11452"/>
                </a:lnTo>
                <a:lnTo>
                  <a:pt x="20669" y="8712"/>
                </a:lnTo>
                <a:lnTo>
                  <a:pt x="19997" y="6257"/>
                </a:lnTo>
                <a:lnTo>
                  <a:pt x="19175" y="4137"/>
                </a:lnTo>
                <a:lnTo>
                  <a:pt x="18223" y="2401"/>
                </a:lnTo>
                <a:lnTo>
                  <a:pt x="17161" y="1100"/>
                </a:lnTo>
                <a:lnTo>
                  <a:pt x="16008" y="283"/>
                </a:lnTo>
                <a:lnTo>
                  <a:pt x="14782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5" name="AutoShape 15"/>
          <p:cNvSpPr>
            <a:spLocks/>
          </p:cNvSpPr>
          <p:nvPr/>
        </p:nvSpPr>
        <p:spPr bwMode="auto">
          <a:xfrm>
            <a:off x="0" y="573088"/>
            <a:ext cx="1536700" cy="5095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093" y="0"/>
                </a:moveTo>
                <a:lnTo>
                  <a:pt x="0" y="0"/>
                </a:lnTo>
                <a:lnTo>
                  <a:pt x="0" y="21600"/>
                </a:lnTo>
                <a:lnTo>
                  <a:pt x="18093" y="21600"/>
                </a:lnTo>
                <a:lnTo>
                  <a:pt x="18724" y="21428"/>
                </a:lnTo>
                <a:lnTo>
                  <a:pt x="19317" y="20931"/>
                </a:lnTo>
                <a:lnTo>
                  <a:pt x="19863" y="20140"/>
                </a:lnTo>
                <a:lnTo>
                  <a:pt x="20353" y="19085"/>
                </a:lnTo>
                <a:lnTo>
                  <a:pt x="20775" y="17797"/>
                </a:lnTo>
                <a:lnTo>
                  <a:pt x="21121" y="16304"/>
                </a:lnTo>
                <a:lnTo>
                  <a:pt x="21381" y="14639"/>
                </a:lnTo>
                <a:lnTo>
                  <a:pt x="21544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44" y="8770"/>
                </a:lnTo>
                <a:lnTo>
                  <a:pt x="21381" y="6961"/>
                </a:lnTo>
                <a:lnTo>
                  <a:pt x="21121" y="5295"/>
                </a:lnTo>
                <a:lnTo>
                  <a:pt x="20775" y="3803"/>
                </a:lnTo>
                <a:lnTo>
                  <a:pt x="20353" y="2514"/>
                </a:lnTo>
                <a:lnTo>
                  <a:pt x="19863" y="1460"/>
                </a:lnTo>
                <a:lnTo>
                  <a:pt x="19317" y="669"/>
                </a:lnTo>
                <a:lnTo>
                  <a:pt x="18724" y="172"/>
                </a:lnTo>
                <a:lnTo>
                  <a:pt x="18093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6" name="AutoShape 16"/>
          <p:cNvSpPr>
            <a:spLocks/>
          </p:cNvSpPr>
          <p:nvPr/>
        </p:nvSpPr>
        <p:spPr bwMode="auto">
          <a:xfrm>
            <a:off x="0" y="1238250"/>
            <a:ext cx="3067050" cy="50958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842" y="0"/>
                </a:moveTo>
                <a:lnTo>
                  <a:pt x="0" y="0"/>
                </a:lnTo>
                <a:lnTo>
                  <a:pt x="0" y="21600"/>
                </a:lnTo>
                <a:lnTo>
                  <a:pt x="19842" y="21600"/>
                </a:lnTo>
                <a:lnTo>
                  <a:pt x="20158" y="21428"/>
                </a:lnTo>
                <a:lnTo>
                  <a:pt x="20456" y="20931"/>
                </a:lnTo>
                <a:lnTo>
                  <a:pt x="20729" y="20140"/>
                </a:lnTo>
                <a:lnTo>
                  <a:pt x="20975" y="19085"/>
                </a:lnTo>
                <a:lnTo>
                  <a:pt x="21187" y="17797"/>
                </a:lnTo>
                <a:lnTo>
                  <a:pt x="21360" y="16304"/>
                </a:lnTo>
                <a:lnTo>
                  <a:pt x="21490" y="14639"/>
                </a:lnTo>
                <a:lnTo>
                  <a:pt x="21572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72" y="8770"/>
                </a:lnTo>
                <a:lnTo>
                  <a:pt x="21490" y="6961"/>
                </a:lnTo>
                <a:lnTo>
                  <a:pt x="21360" y="5295"/>
                </a:lnTo>
                <a:lnTo>
                  <a:pt x="21187" y="3803"/>
                </a:lnTo>
                <a:lnTo>
                  <a:pt x="20975" y="2514"/>
                </a:lnTo>
                <a:lnTo>
                  <a:pt x="20729" y="1460"/>
                </a:lnTo>
                <a:lnTo>
                  <a:pt x="20456" y="669"/>
                </a:lnTo>
                <a:lnTo>
                  <a:pt x="20158" y="172"/>
                </a:lnTo>
                <a:lnTo>
                  <a:pt x="19842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7" name="AutoShape 17"/>
          <p:cNvSpPr>
            <a:spLocks/>
          </p:cNvSpPr>
          <p:nvPr/>
        </p:nvSpPr>
        <p:spPr bwMode="auto">
          <a:xfrm>
            <a:off x="0" y="1916113"/>
            <a:ext cx="3432175" cy="509587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030" y="0"/>
                </a:moveTo>
                <a:lnTo>
                  <a:pt x="0" y="0"/>
                </a:lnTo>
                <a:lnTo>
                  <a:pt x="0" y="21600"/>
                </a:lnTo>
                <a:lnTo>
                  <a:pt x="20030" y="21600"/>
                </a:lnTo>
                <a:lnTo>
                  <a:pt x="20312" y="21428"/>
                </a:lnTo>
                <a:lnTo>
                  <a:pt x="20578" y="20931"/>
                </a:lnTo>
                <a:lnTo>
                  <a:pt x="20822" y="20140"/>
                </a:lnTo>
                <a:lnTo>
                  <a:pt x="21041" y="19085"/>
                </a:lnTo>
                <a:lnTo>
                  <a:pt x="21231" y="17797"/>
                </a:lnTo>
                <a:lnTo>
                  <a:pt x="21386" y="16304"/>
                </a:lnTo>
                <a:lnTo>
                  <a:pt x="21502" y="14639"/>
                </a:lnTo>
                <a:lnTo>
                  <a:pt x="21575" y="12830"/>
                </a:lnTo>
                <a:lnTo>
                  <a:pt x="21600" y="10908"/>
                </a:lnTo>
                <a:lnTo>
                  <a:pt x="21600" y="10692"/>
                </a:lnTo>
                <a:lnTo>
                  <a:pt x="21575" y="8770"/>
                </a:lnTo>
                <a:lnTo>
                  <a:pt x="21502" y="6961"/>
                </a:lnTo>
                <a:lnTo>
                  <a:pt x="21386" y="5295"/>
                </a:lnTo>
                <a:lnTo>
                  <a:pt x="21231" y="3803"/>
                </a:lnTo>
                <a:lnTo>
                  <a:pt x="21041" y="2514"/>
                </a:lnTo>
                <a:lnTo>
                  <a:pt x="20822" y="1460"/>
                </a:lnTo>
                <a:lnTo>
                  <a:pt x="20578" y="669"/>
                </a:lnTo>
                <a:lnTo>
                  <a:pt x="20312" y="172"/>
                </a:lnTo>
                <a:lnTo>
                  <a:pt x="20030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8" name="AutoShape 18"/>
          <p:cNvSpPr>
            <a:spLocks/>
          </p:cNvSpPr>
          <p:nvPr/>
        </p:nvSpPr>
        <p:spPr bwMode="auto">
          <a:xfrm>
            <a:off x="0" y="2600325"/>
            <a:ext cx="4619625" cy="51117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598" y="0"/>
                </a:moveTo>
                <a:lnTo>
                  <a:pt x="0" y="0"/>
                </a:lnTo>
                <a:lnTo>
                  <a:pt x="0" y="21600"/>
                </a:lnTo>
                <a:lnTo>
                  <a:pt x="20433" y="21600"/>
                </a:lnTo>
                <a:lnTo>
                  <a:pt x="20643" y="21428"/>
                </a:lnTo>
                <a:lnTo>
                  <a:pt x="20840" y="20931"/>
                </a:lnTo>
                <a:lnTo>
                  <a:pt x="21022" y="20140"/>
                </a:lnTo>
                <a:lnTo>
                  <a:pt x="21185" y="19085"/>
                </a:lnTo>
                <a:lnTo>
                  <a:pt x="21326" y="17797"/>
                </a:lnTo>
                <a:lnTo>
                  <a:pt x="21441" y="16304"/>
                </a:lnTo>
                <a:lnTo>
                  <a:pt x="21527" y="14639"/>
                </a:lnTo>
                <a:lnTo>
                  <a:pt x="21581" y="12830"/>
                </a:lnTo>
                <a:lnTo>
                  <a:pt x="21600" y="10908"/>
                </a:lnTo>
                <a:lnTo>
                  <a:pt x="21600" y="9184"/>
                </a:lnTo>
                <a:lnTo>
                  <a:pt x="21574" y="7078"/>
                </a:lnTo>
                <a:lnTo>
                  <a:pt x="21498" y="5145"/>
                </a:lnTo>
                <a:lnTo>
                  <a:pt x="21380" y="3440"/>
                </a:lnTo>
                <a:lnTo>
                  <a:pt x="21225" y="2018"/>
                </a:lnTo>
                <a:lnTo>
                  <a:pt x="21039" y="933"/>
                </a:lnTo>
                <a:lnTo>
                  <a:pt x="20828" y="243"/>
                </a:lnTo>
                <a:lnTo>
                  <a:pt x="20598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3089" name="Rectangle 19"/>
          <p:cNvSpPr>
            <a:spLocks/>
          </p:cNvSpPr>
          <p:nvPr/>
        </p:nvSpPr>
        <p:spPr bwMode="auto">
          <a:xfrm>
            <a:off x="3133726" y="5614083"/>
            <a:ext cx="56118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45720" rIns="45720">
            <a:spAutoFit/>
          </a:bodyPr>
          <a:lstStyle>
            <a:lvl1pPr indent="3873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r"/>
            <a:r>
              <a:rPr lang="en-GB" sz="2400" b="1" dirty="0">
                <a:solidFill>
                  <a:schemeClr val="bg1"/>
                </a:solidFill>
              </a:rPr>
              <a:t>KNOWLEDGE SHARING ON TRADE AND INVESTMENT “GOOD PRACTICES”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3090" name="Marcador de Posição do Número do Diapositivo 20"/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fld id="{0394CCE7-7C29-422F-A29B-07B622533016}" type="slidenum">
              <a:rPr lang="en-US" altLang="en-US">
                <a:solidFill>
                  <a:srgbClr val="888888"/>
                </a:solidFill>
                <a:latin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rPr>
              <a:pPr/>
              <a:t>1</a:t>
            </a:fld>
            <a:endParaRPr lang="en-US" altLang="en-US">
              <a:solidFill>
                <a:srgbClr val="888888"/>
              </a:solidFill>
              <a:latin typeface="Helvetica" panose="020B0604020202020204" pitchFamily="34" charset="0"/>
              <a:cs typeface="Helvetica" panose="020B0604020202020204" pitchFamily="34" charset="0"/>
              <a:sym typeface="Helvetica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0313" y="2843"/>
            <a:ext cx="4143375" cy="7048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/>
          </p:cNvSpPr>
          <p:nvPr/>
        </p:nvSpPr>
        <p:spPr bwMode="auto">
          <a:xfrm>
            <a:off x="107950" y="0"/>
            <a:ext cx="9144000" cy="6845300"/>
          </a:xfrm>
          <a:prstGeom prst="rect">
            <a:avLst/>
          </a:prstGeom>
          <a:solidFill>
            <a:srgbClr val="06578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20" rIns="45720"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endParaRPr lang="en-US" altLang="en-US"/>
          </a:p>
        </p:txBody>
      </p:sp>
      <p:sp>
        <p:nvSpPr>
          <p:cNvPr id="5123" name="Rectangle 2"/>
          <p:cNvSpPr>
            <a:spLocks/>
          </p:cNvSpPr>
          <p:nvPr/>
        </p:nvSpPr>
        <p:spPr bwMode="auto">
          <a:xfrm>
            <a:off x="2360613" y="4294188"/>
            <a:ext cx="442118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55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THANK YOU!</a:t>
            </a:r>
          </a:p>
        </p:txBody>
      </p:sp>
      <p:sp>
        <p:nvSpPr>
          <p:cNvPr id="5124" name="Rectangle 3"/>
          <p:cNvSpPr>
            <a:spLocks/>
          </p:cNvSpPr>
          <p:nvPr/>
        </p:nvSpPr>
        <p:spPr bwMode="auto">
          <a:xfrm>
            <a:off x="7291388" y="228600"/>
            <a:ext cx="755650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27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ECA</a:t>
            </a:r>
          </a:p>
        </p:txBody>
      </p:sp>
      <p:sp>
        <p:nvSpPr>
          <p:cNvPr id="5125" name="Rectangle 4" descr="image7.png"/>
          <p:cNvSpPr>
            <a:spLocks/>
          </p:cNvSpPr>
          <p:nvPr/>
        </p:nvSpPr>
        <p:spPr bwMode="auto">
          <a:xfrm>
            <a:off x="6659563" y="252413"/>
            <a:ext cx="573087" cy="479425"/>
          </a:xfrm>
          <a:prstGeom prst="rect">
            <a:avLst/>
          </a:prstGeom>
          <a:blipFill dpi="0" rotWithShape="0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20" rIns="45720"/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endParaRPr lang="en-US" altLang="en-US"/>
          </a:p>
        </p:txBody>
      </p:sp>
      <p:sp>
        <p:nvSpPr>
          <p:cNvPr id="5126" name="AutoShape 5"/>
          <p:cNvSpPr>
            <a:spLocks/>
          </p:cNvSpPr>
          <p:nvPr/>
        </p:nvSpPr>
        <p:spPr bwMode="auto">
          <a:xfrm>
            <a:off x="3924300" y="6135688"/>
            <a:ext cx="1928813" cy="4413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8463" y="0"/>
                </a:moveTo>
                <a:lnTo>
                  <a:pt x="3137" y="0"/>
                </a:lnTo>
                <a:lnTo>
                  <a:pt x="2303" y="328"/>
                </a:lnTo>
                <a:lnTo>
                  <a:pt x="1554" y="1254"/>
                </a:lnTo>
                <a:lnTo>
                  <a:pt x="919" y="2690"/>
                </a:lnTo>
                <a:lnTo>
                  <a:pt x="428" y="4549"/>
                </a:lnTo>
                <a:lnTo>
                  <a:pt x="112" y="6742"/>
                </a:lnTo>
                <a:lnTo>
                  <a:pt x="0" y="9183"/>
                </a:lnTo>
                <a:lnTo>
                  <a:pt x="0" y="12416"/>
                </a:lnTo>
                <a:lnTo>
                  <a:pt x="112" y="14858"/>
                </a:lnTo>
                <a:lnTo>
                  <a:pt x="428" y="17052"/>
                </a:lnTo>
                <a:lnTo>
                  <a:pt x="919" y="18910"/>
                </a:lnTo>
                <a:lnTo>
                  <a:pt x="1554" y="20346"/>
                </a:lnTo>
                <a:lnTo>
                  <a:pt x="2303" y="21272"/>
                </a:lnTo>
                <a:lnTo>
                  <a:pt x="3137" y="21600"/>
                </a:lnTo>
                <a:lnTo>
                  <a:pt x="18463" y="21600"/>
                </a:lnTo>
                <a:lnTo>
                  <a:pt x="19297" y="21272"/>
                </a:lnTo>
                <a:lnTo>
                  <a:pt x="20047" y="20346"/>
                </a:lnTo>
                <a:lnTo>
                  <a:pt x="20681" y="18910"/>
                </a:lnTo>
                <a:lnTo>
                  <a:pt x="21172" y="17052"/>
                </a:lnTo>
                <a:lnTo>
                  <a:pt x="21488" y="14858"/>
                </a:lnTo>
                <a:lnTo>
                  <a:pt x="21600" y="12416"/>
                </a:lnTo>
                <a:lnTo>
                  <a:pt x="21600" y="9183"/>
                </a:lnTo>
                <a:lnTo>
                  <a:pt x="21488" y="6742"/>
                </a:lnTo>
                <a:lnTo>
                  <a:pt x="21172" y="4549"/>
                </a:lnTo>
                <a:lnTo>
                  <a:pt x="20681" y="2690"/>
                </a:lnTo>
                <a:lnTo>
                  <a:pt x="20047" y="1254"/>
                </a:lnTo>
                <a:lnTo>
                  <a:pt x="19297" y="328"/>
                </a:lnTo>
                <a:lnTo>
                  <a:pt x="18463" y="0"/>
                </a:lnTo>
                <a:close/>
              </a:path>
            </a:pathLst>
          </a:custGeom>
          <a:solidFill>
            <a:srgbClr val="0D7CB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5127" name="Rectangle 6"/>
          <p:cNvSpPr>
            <a:spLocks/>
          </p:cNvSpPr>
          <p:nvPr/>
        </p:nvSpPr>
        <p:spPr bwMode="auto">
          <a:xfrm>
            <a:off x="2217738" y="5476875"/>
            <a:ext cx="5449887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/>
            <a:r>
              <a:rPr lang="en-US" altLang="en-US" sz="1900">
                <a:solidFill>
                  <a:srgbClr val="0D7CB9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more     info: </a:t>
            </a:r>
            <a:r>
              <a:rPr lang="en-US" altLang="en-US" sz="2900" u="sng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  <a:hlinkClick r:id="rId3"/>
              </a:rPr>
              <a:t>bchikwene@un.org</a:t>
            </a:r>
            <a:r>
              <a:rPr lang="en-US" altLang="en-US" sz="2900" u="sng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  <a:endParaRPr lang="en-US" altLang="en-US" sz="1900">
              <a:solidFill>
                <a:srgbClr val="0D7CB9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5128" name="Rectangle 7"/>
          <p:cNvSpPr>
            <a:spLocks/>
          </p:cNvSpPr>
          <p:nvPr/>
        </p:nvSpPr>
        <p:spPr bwMode="auto">
          <a:xfrm>
            <a:off x="4117975" y="6261100"/>
            <a:ext cx="11017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UN.ORG</a:t>
            </a:r>
          </a:p>
        </p:txBody>
      </p:sp>
      <p:pic>
        <p:nvPicPr>
          <p:cNvPr id="5129" name="Picture 8" descr="pasted-image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300" y="1171575"/>
            <a:ext cx="2563813" cy="266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5130" name="Picture 9" descr="pasted-image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900" y="2174875"/>
            <a:ext cx="210661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5131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88" y="252413"/>
            <a:ext cx="957262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14461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/>
          </p:cNvSpPr>
          <p:nvPr/>
        </p:nvSpPr>
        <p:spPr bwMode="auto">
          <a:xfrm>
            <a:off x="471488" y="6221413"/>
            <a:ext cx="532447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ATPC 2018 Financial Report | Receivables </a:t>
            </a:r>
          </a:p>
          <a:p>
            <a:pPr eaLnBrk="1"/>
            <a:endParaRPr lang="en-US" altLang="en-US" sz="1600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6313488" y="6256338"/>
            <a:ext cx="1100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5" name="Rectangle 12"/>
          <p:cNvSpPr>
            <a:spLocks/>
          </p:cNvSpPr>
          <p:nvPr/>
        </p:nvSpPr>
        <p:spPr bwMode="auto">
          <a:xfrm>
            <a:off x="4659313" y="414338"/>
            <a:ext cx="5603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fld id="{60B35836-12AE-4245-8B93-3E99E4B62338}" type="slidenum">
              <a:rPr lang="en-US" altLang="en-US" sz="1600" b="1">
                <a:solidFill>
                  <a:srgbClr val="0070C0"/>
                </a:solidFill>
                <a:latin typeface="Lucida Sans" panose="020B0602030504020204" pitchFamily="34" charset="0"/>
                <a:sym typeface="Lucida Sans" panose="020B0602030504020204" pitchFamily="34" charset="0"/>
              </a:rPr>
              <a:pPr eaLnBrk="1"/>
              <a:t>2</a:t>
            </a:fld>
            <a:endParaRPr lang="en-US" altLang="en-US" sz="1600" b="1">
              <a:solidFill>
                <a:srgbClr val="0070C0"/>
              </a:solidFill>
              <a:latin typeface="Lucida Sans" panose="020B0602030504020204" pitchFamily="34" charset="0"/>
              <a:sym typeface="Lucida Sans" panose="020B0602030504020204" pitchFamily="34" charset="0"/>
            </a:endParaRPr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8" name="AutoShape 2"/>
          <p:cNvSpPr>
            <a:spLocks/>
          </p:cNvSpPr>
          <p:nvPr/>
        </p:nvSpPr>
        <p:spPr bwMode="auto">
          <a:xfrm>
            <a:off x="0" y="350543"/>
            <a:ext cx="4471988" cy="3540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9" name="Rectangle 3"/>
          <p:cNvSpPr>
            <a:spLocks/>
          </p:cNvSpPr>
          <p:nvPr/>
        </p:nvSpPr>
        <p:spPr bwMode="auto">
          <a:xfrm>
            <a:off x="531813" y="454025"/>
            <a:ext cx="24177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Project Summary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774519"/>
              </p:ext>
            </p:extLst>
          </p:nvPr>
        </p:nvGraphicFramePr>
        <p:xfrm>
          <a:off x="0" y="803570"/>
          <a:ext cx="9131300" cy="61008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97745">
                  <a:extLst>
                    <a:ext uri="{9D8B030D-6E8A-4147-A177-3AD203B41FA5}">
                      <a16:colId xmlns:a16="http://schemas.microsoft.com/office/drawing/2014/main" val="1699215097"/>
                    </a:ext>
                  </a:extLst>
                </a:gridCol>
                <a:gridCol w="6233555">
                  <a:extLst>
                    <a:ext uri="{9D8B030D-6E8A-4147-A177-3AD203B41FA5}">
                      <a16:colId xmlns:a16="http://schemas.microsoft.com/office/drawing/2014/main" val="2841922498"/>
                    </a:ext>
                  </a:extLst>
                </a:gridCol>
              </a:tblGrid>
              <a:tr h="475415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Title of the action: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GB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Capacity building for inclusive and equitable African Trade Arrangements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052477"/>
                  </a:ext>
                </a:extLst>
              </a:tr>
              <a:tr h="23770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Location(s) of the action: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ECA Member Countries, CP countries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515682"/>
                  </a:ext>
                </a:extLst>
              </a:tr>
              <a:tr h="23770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Total duration of the action: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24 months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148758"/>
                  </a:ext>
                </a:extLst>
              </a:tr>
              <a:tr h="41192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spc="-10">
                          <a:solidFill>
                            <a:schemeClr val="tx1"/>
                          </a:solidFill>
                          <a:effectLst/>
                        </a:rPr>
                        <a:t>Requested EU contribution (amount)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2,578,767 Euro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0461661"/>
                  </a:ext>
                </a:extLst>
              </a:tr>
              <a:tr h="6379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spc="-10">
                          <a:solidFill>
                            <a:schemeClr val="tx1"/>
                          </a:solidFill>
                          <a:effectLst/>
                        </a:rPr>
                        <a:t>Requested EU contribution</a:t>
                      </a: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 as a percentage of total eligible costs of the action (indicative)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80%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924264"/>
                  </a:ext>
                </a:extLst>
              </a:tr>
              <a:tr h="11266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Objectives of the action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Overall objective: Contribute to enhancing Intra-African trade and Africa’s share of global trade.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Specific objective: A more inclusive trade policy making process and higher returns from trade for African countries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290627"/>
                  </a:ext>
                </a:extLst>
              </a:tr>
              <a:tr h="47541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Target group(s)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African governmental institutions, African Regional Economic Communities, African private sector institutions 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610486"/>
                  </a:ext>
                </a:extLst>
              </a:tr>
              <a:tr h="237708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Final beneficiaries</a:t>
                      </a:r>
                      <a:endParaRPr lang="en-GB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Public and private sector of Africa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046759"/>
                  </a:ext>
                </a:extLst>
              </a:tr>
              <a:tr h="106968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Estimated results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Outcome 1. Strengthened capacity of policymakers for adoption of inclusive and equitable trade policies.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Outcome 2. Increased capacity of African private sector to take better advantage of preferential trade agreements/arrangements.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326765"/>
                  </a:ext>
                </a:extLst>
              </a:tr>
              <a:tr h="1188535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Main activities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rtl="0">
                        <a:spcAft>
                          <a:spcPts val="6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Trade policy research on intra-Africa and intra-ACP and Africa-EU trade.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Technical assistance in external trade policy and strategy development.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60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Capacity-building of African private sector and national trade support institutions to take advantage of RTAs. </a:t>
                      </a:r>
                      <a:endParaRPr lang="en-GB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110558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2011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313" y="64836"/>
            <a:ext cx="41433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41894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6313488" y="6256338"/>
            <a:ext cx="1100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8" name="AutoShape 2"/>
          <p:cNvSpPr>
            <a:spLocks/>
          </p:cNvSpPr>
          <p:nvPr/>
        </p:nvSpPr>
        <p:spPr bwMode="auto">
          <a:xfrm>
            <a:off x="0" y="414338"/>
            <a:ext cx="4481060" cy="3540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9" name="Rectangle 3"/>
          <p:cNvSpPr>
            <a:spLocks/>
          </p:cNvSpPr>
          <p:nvPr/>
        </p:nvSpPr>
        <p:spPr bwMode="auto">
          <a:xfrm>
            <a:off x="252531" y="450974"/>
            <a:ext cx="42924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b="1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Background   </a:t>
            </a:r>
          </a:p>
          <a:p>
            <a:pPr eaLnBrk="1"/>
            <a:endParaRPr lang="en-US" altLang="en-US" sz="1600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0600" y="849850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172990"/>
            <a:ext cx="4143375" cy="7048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4542" y="735627"/>
            <a:ext cx="885698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FF0000"/>
                </a:solidFill>
              </a:rPr>
              <a:t>Private sector </a:t>
            </a:r>
            <a:r>
              <a:rPr lang="en-GB" sz="1600" dirty="0"/>
              <a:t>engagement in trade issues is lower in African countries than it is in developed countries.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Businesses</a:t>
            </a:r>
            <a:r>
              <a:rPr lang="en-US" sz="1600" dirty="0"/>
              <a:t> currently face many constraints, including high trade costs, divergent regulatory frameworks and governance issues that undermine their effective operations on the African continent.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Some countries in Africa are doing better than others, but generally, levels of engagements are increasing.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Although governments negotiate trade agreements, preference utilisation is driven by the </a:t>
            </a:r>
            <a:r>
              <a:rPr lang="en-GB" sz="1600" dirty="0">
                <a:solidFill>
                  <a:srgbClr val="FF0000"/>
                </a:solidFill>
              </a:rPr>
              <a:t>private sector </a:t>
            </a:r>
            <a:r>
              <a:rPr lang="en-GB" sz="1600" dirty="0"/>
              <a:t>in the export of goods and services.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Some sectors have more opportunities for inclusion than others and the </a:t>
            </a:r>
            <a:r>
              <a:rPr lang="en-GB" sz="1600" dirty="0">
                <a:solidFill>
                  <a:srgbClr val="FF0000"/>
                </a:solidFill>
              </a:rPr>
              <a:t>private sector </a:t>
            </a:r>
            <a:r>
              <a:rPr lang="en-GB" sz="1600" dirty="0"/>
              <a:t>has to be engaged and empowered to better understand how to implement trade agreements in ways that create gainful trade opportunities.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In African most countries, businesses lack access to trade and market information.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 Implementation of this project, with support from the ACP, aims to build the capacity for inclusive and equitable trade targeting policy makers and the private sector to </a:t>
            </a:r>
            <a:r>
              <a:rPr lang="en-US" sz="1600" dirty="0"/>
              <a:t>increase the capacity of </a:t>
            </a:r>
            <a:r>
              <a:rPr lang="en-US" sz="1600" dirty="0">
                <a:solidFill>
                  <a:srgbClr val="FF0000"/>
                </a:solidFill>
              </a:rPr>
              <a:t>African private sector </a:t>
            </a:r>
            <a:r>
              <a:rPr lang="en-US" sz="1600" dirty="0"/>
              <a:t>to take better advantage of preferential trade  agreements and arrangements. 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This Project is part of a broader program of the ECA/ATPC that aims to boost intra African trade and accelerate private sector development.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53550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/>
          </p:cNvSpPr>
          <p:nvPr/>
        </p:nvSpPr>
        <p:spPr bwMode="auto">
          <a:xfrm>
            <a:off x="0" y="6135688"/>
            <a:ext cx="6026150" cy="4429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pPr eaLnBrk="1"/>
            <a:r>
              <a:rPr lang="en-US" altLang="en-US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  <a:r>
              <a:rPr lang="en-US" altLang="en-US" sz="1800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6313488" y="6256338"/>
            <a:ext cx="1100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8" name="AutoShape 2"/>
          <p:cNvSpPr>
            <a:spLocks/>
          </p:cNvSpPr>
          <p:nvPr/>
        </p:nvSpPr>
        <p:spPr bwMode="auto">
          <a:xfrm>
            <a:off x="0" y="414338"/>
            <a:ext cx="4481060" cy="3540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9" name="Rectangle 3"/>
          <p:cNvSpPr>
            <a:spLocks/>
          </p:cNvSpPr>
          <p:nvPr/>
        </p:nvSpPr>
        <p:spPr bwMode="auto">
          <a:xfrm>
            <a:off x="252531" y="450974"/>
            <a:ext cx="42924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b="1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Project interventions     </a:t>
            </a:r>
          </a:p>
          <a:p>
            <a:pPr eaLnBrk="1"/>
            <a:endParaRPr lang="en-US" altLang="en-US" sz="1600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576" y="834768"/>
            <a:ext cx="871296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Key studies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 </a:t>
            </a:r>
            <a:r>
              <a:rPr lang="en-US" sz="2000" dirty="0"/>
              <a:t>i)	Study on E-Commerce Provisions in PTA’s to </a:t>
            </a:r>
            <a:r>
              <a:rPr lang="en-US" sz="2000" dirty="0">
                <a:solidFill>
                  <a:srgbClr val="FF0000"/>
                </a:solidFill>
              </a:rPr>
              <a:t>strengthen the capacity of the African private sector </a:t>
            </a:r>
            <a:r>
              <a:rPr lang="en-US" sz="2000" dirty="0"/>
              <a:t>to take better advantage of e-commerce in preferential trade agreements and arrangements-EAC.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ii)	Study on Extending the benefits of free trade to informal cross-border traders with </a:t>
            </a:r>
            <a:r>
              <a:rPr lang="en-US" sz="2000" dirty="0">
                <a:solidFill>
                  <a:srgbClr val="FF0000"/>
                </a:solidFill>
              </a:rPr>
              <a:t>a view to strengthen the capacity of both private </a:t>
            </a:r>
            <a:r>
              <a:rPr lang="en-US" sz="2000" dirty="0"/>
              <a:t>and public sector actors to support informal traders. This will help to better tap into preferential market access opportunities and gradually formalize trade, with a focus on ECOWAS;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iii)	Study on Negotiating Institutions: Putting in the Right Foundations to </a:t>
            </a:r>
            <a:r>
              <a:rPr lang="en-US" sz="2000" dirty="0">
                <a:solidFill>
                  <a:srgbClr val="FF0000"/>
                </a:solidFill>
              </a:rPr>
              <a:t>strengthen the capacity of the African private sector to better engage in the </a:t>
            </a:r>
            <a:r>
              <a:rPr lang="en-US" sz="2000" dirty="0"/>
              <a:t>negotiation and implementation of preferential trade agreements and arrangements, and particularly those relating to trade in services, with focus on ECCAS</a:t>
            </a:r>
            <a:r>
              <a:rPr lang="en-GB" sz="2000" dirty="0"/>
              <a:t>;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172990"/>
            <a:ext cx="41433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33168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/>
          </p:cNvSpPr>
          <p:nvPr/>
        </p:nvSpPr>
        <p:spPr bwMode="auto">
          <a:xfrm>
            <a:off x="0" y="6135688"/>
            <a:ext cx="6026150" cy="4429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pPr eaLnBrk="1"/>
            <a:r>
              <a:rPr lang="en-US" altLang="en-US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  <a:r>
              <a:rPr lang="en-US" altLang="en-US" sz="1800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6313488" y="6256338"/>
            <a:ext cx="1100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8" name="AutoShape 2"/>
          <p:cNvSpPr>
            <a:spLocks/>
          </p:cNvSpPr>
          <p:nvPr/>
        </p:nvSpPr>
        <p:spPr bwMode="auto">
          <a:xfrm>
            <a:off x="0" y="414338"/>
            <a:ext cx="4481060" cy="3540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9" name="Rectangle 3"/>
          <p:cNvSpPr>
            <a:spLocks/>
          </p:cNvSpPr>
          <p:nvPr/>
        </p:nvSpPr>
        <p:spPr bwMode="auto">
          <a:xfrm>
            <a:off x="252531" y="450974"/>
            <a:ext cx="42924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b="1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Project interventions     </a:t>
            </a:r>
          </a:p>
          <a:p>
            <a:pPr eaLnBrk="1"/>
            <a:endParaRPr lang="en-US" altLang="en-US" sz="1600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4576" y="834768"/>
            <a:ext cx="8479872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2000" dirty="0"/>
              <a:t>Key studies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/>
              <a:t>iv)	</a:t>
            </a:r>
            <a:r>
              <a:rPr lang="en-US" sz="2000" dirty="0">
                <a:solidFill>
                  <a:schemeClr val="tx1"/>
                </a:solidFill>
              </a:rPr>
              <a:t>Study on Preferential Trade Agreement Compliance </a:t>
            </a:r>
            <a:r>
              <a:rPr lang="en-US" sz="2000" dirty="0">
                <a:solidFill>
                  <a:srgbClr val="FF0000"/>
                </a:solidFill>
              </a:rPr>
              <a:t>to strengthen the capacity of the African private sector</a:t>
            </a:r>
            <a:r>
              <a:rPr lang="en-US" sz="2000" dirty="0">
                <a:solidFill>
                  <a:schemeClr val="tx1"/>
                </a:solidFill>
              </a:rPr>
              <a:t> to comply with and take better advantage of preferential trade agreements and arrangements (emphasize on TBT and SPS), focusing on Southern Africa.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v)	</a:t>
            </a:r>
            <a:r>
              <a:rPr lang="en-US" sz="2000" dirty="0">
                <a:solidFill>
                  <a:schemeClr val="tx1"/>
                </a:solidFill>
              </a:rPr>
              <a:t>Study on PTA utilization by the private sector in Africa, </a:t>
            </a:r>
            <a:r>
              <a:rPr lang="en-US" sz="2000" dirty="0">
                <a:solidFill>
                  <a:srgbClr val="FF0000"/>
                </a:solidFill>
              </a:rPr>
              <a:t>and particularly vulnerable groups within the private sector, </a:t>
            </a:r>
            <a:r>
              <a:rPr lang="en-US" sz="2000" dirty="0">
                <a:solidFill>
                  <a:schemeClr val="tx1"/>
                </a:solidFill>
              </a:rPr>
              <a:t>the constraints they face, and where support to improve the use of PTAs should be prioritized, with continental focus.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Studies will highlight good practices for private sector engagement in Africa;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Form the basis for the design of capacity building programmes for the private sector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172990"/>
            <a:ext cx="41433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4647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/>
          </p:cNvSpPr>
          <p:nvPr/>
        </p:nvSpPr>
        <p:spPr bwMode="auto">
          <a:xfrm>
            <a:off x="0" y="6406799"/>
            <a:ext cx="6026150" cy="413296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pPr eaLnBrk="1"/>
            <a:r>
              <a:rPr lang="en-US" altLang="en-US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  <a:r>
              <a:rPr lang="en-US" altLang="en-US" sz="1800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6313488" y="6256338"/>
            <a:ext cx="1100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8" name="AutoShape 2"/>
          <p:cNvSpPr>
            <a:spLocks/>
          </p:cNvSpPr>
          <p:nvPr/>
        </p:nvSpPr>
        <p:spPr bwMode="auto">
          <a:xfrm>
            <a:off x="0" y="414338"/>
            <a:ext cx="4481060" cy="3540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9" name="Rectangle 3"/>
          <p:cNvSpPr>
            <a:spLocks/>
          </p:cNvSpPr>
          <p:nvPr/>
        </p:nvSpPr>
        <p:spPr bwMode="auto">
          <a:xfrm>
            <a:off x="252531" y="450974"/>
            <a:ext cx="42924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b="1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Private Sector Engagement Initiatives </a:t>
            </a:r>
          </a:p>
          <a:p>
            <a:pPr eaLnBrk="1"/>
            <a:endParaRPr lang="en-US" altLang="en-US" sz="1600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195" y="792320"/>
            <a:ext cx="887883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Africa Business Forum (annual)</a:t>
            </a:r>
          </a:p>
          <a:p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brings together heads of states, policymakers, industry leaders, and private businesses to discuss the role of private sector in Africa’s development;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focuses on the issues, challenges and opportunities that are most relevant for African economies and societies,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provides a unique networking environment for policymakers, private sector, financiers, academia and civil society.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algn="just"/>
            <a:r>
              <a:rPr lang="en-GB" dirty="0"/>
              <a:t>Intra-African Trade Fair (IATF)</a:t>
            </a:r>
          </a:p>
          <a:p>
            <a:pPr algn="just"/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ECA partners with Afreximbank and African Union Commission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provides trade and market information 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connect buyers and sellers from across the continent 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provide opportunities for matchmaking, business exchanges and conclusion of business and investment deals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Next IATF on 1-7 September 2020, in Kigali Rwanda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172990"/>
            <a:ext cx="41433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41558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/>
          </p:cNvSpPr>
          <p:nvPr/>
        </p:nvSpPr>
        <p:spPr bwMode="auto">
          <a:xfrm>
            <a:off x="0" y="6406799"/>
            <a:ext cx="6026150" cy="413296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pPr eaLnBrk="1"/>
            <a:r>
              <a:rPr lang="en-US" altLang="en-US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  <a:r>
              <a:rPr lang="en-US" altLang="en-US" sz="1800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6313488" y="6256338"/>
            <a:ext cx="1100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8" name="AutoShape 2"/>
          <p:cNvSpPr>
            <a:spLocks/>
          </p:cNvSpPr>
          <p:nvPr/>
        </p:nvSpPr>
        <p:spPr bwMode="auto">
          <a:xfrm>
            <a:off x="0" y="414338"/>
            <a:ext cx="4481060" cy="3540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9" name="Rectangle 3"/>
          <p:cNvSpPr>
            <a:spLocks/>
          </p:cNvSpPr>
          <p:nvPr/>
        </p:nvSpPr>
        <p:spPr bwMode="auto">
          <a:xfrm>
            <a:off x="252531" y="450974"/>
            <a:ext cx="42924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b="1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Private Sector Engagement Initiatives </a:t>
            </a:r>
          </a:p>
          <a:p>
            <a:pPr eaLnBrk="1"/>
            <a:endParaRPr lang="en-US" altLang="en-US" sz="1600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195" y="792320"/>
            <a:ext cx="8878831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African Continental Free Trade Area (AfCFTA) Business Index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index aggregates the opinions of businesses in Africa and articulates them in an index to ensure that the AfCFTA responds to their interests.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identifies the actual effect that the AfCFTA has on business, and challenges countries to respond to improve the trading environment.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 Star performing countries are recognized for their efforts, while those lagging behind are identified and flagged.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 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172990"/>
            <a:ext cx="414337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09619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/>
          </p:cNvSpPr>
          <p:nvPr/>
        </p:nvSpPr>
        <p:spPr bwMode="auto">
          <a:xfrm>
            <a:off x="0" y="6135688"/>
            <a:ext cx="6026150" cy="4429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pPr eaLnBrk="1"/>
            <a:endParaRPr lang="en-US" altLang="en-US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  <a:p>
            <a:pPr eaLnBrk="1"/>
            <a:r>
              <a:rPr lang="en-US" altLang="en-US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  <a:r>
              <a:rPr lang="en-US" altLang="en-US" sz="1800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6313488" y="6256338"/>
            <a:ext cx="1100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5" name="Rectangle 12"/>
          <p:cNvSpPr>
            <a:spLocks/>
          </p:cNvSpPr>
          <p:nvPr/>
        </p:nvSpPr>
        <p:spPr bwMode="auto">
          <a:xfrm>
            <a:off x="4659313" y="414338"/>
            <a:ext cx="5603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fld id="{60B35836-12AE-4245-8B93-3E99E4B62338}" type="slidenum">
              <a:rPr lang="en-US" altLang="en-US" sz="1600" b="1">
                <a:solidFill>
                  <a:srgbClr val="0070C0"/>
                </a:solidFill>
                <a:latin typeface="Lucida Sans" panose="020B0602030504020204" pitchFamily="34" charset="0"/>
                <a:sym typeface="Lucida Sans" panose="020B0602030504020204" pitchFamily="34" charset="0"/>
              </a:rPr>
              <a:pPr eaLnBrk="1"/>
              <a:t>8</a:t>
            </a:fld>
            <a:endParaRPr lang="en-US" altLang="en-US" sz="1600" b="1">
              <a:solidFill>
                <a:srgbClr val="0070C0"/>
              </a:solidFill>
              <a:latin typeface="Lucida Sans" panose="020B0602030504020204" pitchFamily="34" charset="0"/>
              <a:sym typeface="Lucida Sans" panose="020B0602030504020204" pitchFamily="34" charset="0"/>
            </a:endParaRPr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8" name="AutoShape 2"/>
          <p:cNvSpPr>
            <a:spLocks/>
          </p:cNvSpPr>
          <p:nvPr/>
        </p:nvSpPr>
        <p:spPr bwMode="auto">
          <a:xfrm>
            <a:off x="0" y="414338"/>
            <a:ext cx="4932040" cy="3540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9" name="Rectangle 3"/>
          <p:cNvSpPr>
            <a:spLocks/>
          </p:cNvSpPr>
          <p:nvPr/>
        </p:nvSpPr>
        <p:spPr bwMode="auto">
          <a:xfrm>
            <a:off x="179512" y="454025"/>
            <a:ext cx="42924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b="1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Methodology of implementation  </a:t>
            </a:r>
          </a:p>
          <a:p>
            <a:pPr eaLnBrk="1"/>
            <a:endParaRPr lang="en-US" altLang="en-US" sz="1600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6153" y="151718"/>
            <a:ext cx="4143375" cy="704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05040" y="5163017"/>
            <a:ext cx="5821109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 Regional studies on E-commerce, Trade Institutions, Informal Cross border Trade, Standards and PTA utilisation</a:t>
            </a:r>
          </a:p>
          <a:p>
            <a:pPr algn="ctr"/>
            <a:r>
              <a:rPr lang="en-GB" dirty="0"/>
              <a:t>Partnerships with IDEP, SRO’s, TRALAC and TRAPCA</a:t>
            </a:r>
          </a:p>
        </p:txBody>
      </p:sp>
      <p:sp>
        <p:nvSpPr>
          <p:cNvPr id="6" name="Right Arrow 5"/>
          <p:cNvSpPr/>
          <p:nvPr/>
        </p:nvSpPr>
        <p:spPr bwMode="auto">
          <a:xfrm rot="16200000">
            <a:off x="2967308" y="4927128"/>
            <a:ext cx="228978" cy="115541"/>
          </a:xfrm>
          <a:prstGeom prst="rightArrow">
            <a:avLst/>
          </a:prstGeom>
          <a:solidFill>
            <a:srgbClr val="FFFFFF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613" y="4169039"/>
            <a:ext cx="58359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Validation of Studies to ensure that they respond to specific issues in the regions – Working with RECs and Private Sector </a:t>
            </a:r>
          </a:p>
        </p:txBody>
      </p:sp>
      <p:sp>
        <p:nvSpPr>
          <p:cNvPr id="8" name="Up Arrow 7"/>
          <p:cNvSpPr/>
          <p:nvPr/>
        </p:nvSpPr>
        <p:spPr bwMode="auto">
          <a:xfrm>
            <a:off x="2994946" y="3758067"/>
            <a:ext cx="138880" cy="235485"/>
          </a:xfrm>
          <a:prstGeom prst="upArrow">
            <a:avLst/>
          </a:prstGeom>
          <a:solidFill>
            <a:srgbClr val="FFFFFF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041" y="2950111"/>
            <a:ext cx="5818775" cy="646331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Policy briefs, training programmes for policy makers and private sector , policy dialogues, technical assistance, etc. </a:t>
            </a:r>
          </a:p>
        </p:txBody>
      </p:sp>
      <p:sp>
        <p:nvSpPr>
          <p:cNvPr id="21" name="Up Arrow 20"/>
          <p:cNvSpPr/>
          <p:nvPr/>
        </p:nvSpPr>
        <p:spPr bwMode="auto">
          <a:xfrm>
            <a:off x="3004957" y="2558881"/>
            <a:ext cx="144362" cy="235485"/>
          </a:xfrm>
          <a:prstGeom prst="upArrow">
            <a:avLst/>
          </a:prstGeom>
          <a:solidFill>
            <a:srgbClr val="FFFFFF"/>
          </a:solidFill>
          <a:ln w="254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0241" y="1045958"/>
            <a:ext cx="5850147" cy="147732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Increased capacity and skills of policy makers  to develop and implement inclusive policies to increase trade, gender and youth sensitive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Increase utilisation of preferences in FTAs by the private sector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279135" y="2947019"/>
            <a:ext cx="2680393" cy="3139321"/>
          </a:xfrm>
          <a:prstGeom prst="rect">
            <a:avLst/>
          </a:prstGeom>
          <a:solidFill>
            <a:srgbClr val="FFFF00"/>
          </a:solidFill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P</a:t>
            </a:r>
            <a:r>
              <a:rPr lang="en-GB" dirty="0">
                <a:ea typeface="Calibri" pitchFamily="34" charset="0"/>
              </a:rPr>
              <a:t>ROJECT OUTPUTS </a:t>
            </a: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ea typeface="Calibri" pitchFamily="34" charset="0"/>
              </a:rPr>
              <a:t>Studies (private sector, </a:t>
            </a: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ea typeface="Calibri" pitchFamily="34" charset="0"/>
              </a:rPr>
              <a:t>Regional FTA’s &amp; EPA issues) </a:t>
            </a: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ea typeface="Calibri" pitchFamily="34" charset="0"/>
              </a:rPr>
              <a:t>Capacity Building (tailored)</a:t>
            </a:r>
          </a:p>
          <a:p>
            <a:pPr eaLnBrk="1"/>
            <a:r>
              <a:rPr lang="en-GB" dirty="0"/>
              <a:t> &gt;125 people participants</a:t>
            </a:r>
            <a:endParaRPr lang="en-GB" dirty="0">
              <a:ea typeface="Calibri" pitchFamily="34" charset="0"/>
            </a:endParaRP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ea typeface="Calibri" pitchFamily="34" charset="0"/>
              </a:rPr>
              <a:t>Policy Briefs </a:t>
            </a: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Inclusion</a:t>
            </a:r>
            <a:r>
              <a:rPr kumimoji="0" lang="en-GB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 &amp; equity  issues </a:t>
            </a: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ea typeface="Calibri" pitchFamily="34" charset="0"/>
              </a:rPr>
              <a:t>Technical Assistance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156176" y="1033470"/>
            <a:ext cx="2803353" cy="144655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23000" dir="5400000" algn="ctr" rotWithShape="0">
              <a:srgbClr val="000000">
                <a:alpha val="34999"/>
              </a:srgbClr>
            </a:outerShdw>
          </a:effec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PROJECT OUTCOMES 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>
                <a:ea typeface="Calibri" pitchFamily="34" charset="0"/>
              </a:rPr>
              <a:t>Policy  reforms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sz="1600" dirty="0">
                <a:ea typeface="Calibri" pitchFamily="34" charset="0"/>
              </a:rPr>
              <a:t>Private Sector engagement 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GB" dirty="0">
                <a:ea typeface="Calibri" pitchFamily="34" charset="0"/>
              </a:rPr>
              <a:t>Increased trade </a:t>
            </a:r>
          </a:p>
          <a:p>
            <a:pPr marL="285750" marR="0" indent="-28575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17736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/>
          </p:cNvSpPr>
          <p:nvPr/>
        </p:nvSpPr>
        <p:spPr bwMode="auto">
          <a:xfrm>
            <a:off x="0" y="6135688"/>
            <a:ext cx="6026150" cy="4429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pPr eaLnBrk="1"/>
            <a:r>
              <a:rPr lang="en-US" altLang="en-US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  <a:r>
              <a:rPr lang="en-US" altLang="en-US" sz="1800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 </a:t>
            </a:r>
          </a:p>
        </p:txBody>
      </p:sp>
      <p:sp>
        <p:nvSpPr>
          <p:cNvPr id="4100" name="AutoShape 4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1" name="AutoShape 5"/>
          <p:cNvSpPr>
            <a:spLocks/>
          </p:cNvSpPr>
          <p:nvPr/>
        </p:nvSpPr>
        <p:spPr bwMode="auto">
          <a:xfrm>
            <a:off x="0" y="0"/>
            <a:ext cx="9131300" cy="6845300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3175" cap="flat" cmpd="sng">
            <a:solidFill>
              <a:srgbClr val="7B7B7B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4" name="Rectangle 10"/>
          <p:cNvSpPr>
            <a:spLocks/>
          </p:cNvSpPr>
          <p:nvPr/>
        </p:nvSpPr>
        <p:spPr bwMode="auto">
          <a:xfrm>
            <a:off x="6313488" y="6256338"/>
            <a:ext cx="11001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200" b="1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UNECA.ORG</a:t>
            </a:r>
          </a:p>
        </p:txBody>
      </p:sp>
      <p:sp>
        <p:nvSpPr>
          <p:cNvPr id="4105" name="Rectangle 12"/>
          <p:cNvSpPr>
            <a:spLocks/>
          </p:cNvSpPr>
          <p:nvPr/>
        </p:nvSpPr>
        <p:spPr bwMode="auto">
          <a:xfrm>
            <a:off x="4659313" y="414338"/>
            <a:ext cx="5603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fld id="{60B35836-12AE-4245-8B93-3E99E4B62338}" type="slidenum">
              <a:rPr lang="en-US" altLang="en-US" sz="1600" b="1">
                <a:solidFill>
                  <a:srgbClr val="0070C0"/>
                </a:solidFill>
                <a:latin typeface="Lucida Sans" panose="020B0602030504020204" pitchFamily="34" charset="0"/>
                <a:sym typeface="Lucida Sans" panose="020B0602030504020204" pitchFamily="34" charset="0"/>
              </a:rPr>
              <a:pPr eaLnBrk="1"/>
              <a:t>9</a:t>
            </a:fld>
            <a:endParaRPr lang="en-US" altLang="en-US" sz="1600" b="1">
              <a:solidFill>
                <a:srgbClr val="0070C0"/>
              </a:solidFill>
              <a:latin typeface="Lucida Sans" panose="020B0602030504020204" pitchFamily="34" charset="0"/>
              <a:sym typeface="Lucida Sans" panose="020B0602030504020204" pitchFamily="34" charset="0"/>
            </a:endParaRPr>
          </a:p>
        </p:txBody>
      </p:sp>
      <p:sp>
        <p:nvSpPr>
          <p:cNvPr id="4106" name="Line 13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12700">
            <a:solidFill>
              <a:srgbClr val="66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8" name="AutoShape 2"/>
          <p:cNvSpPr>
            <a:spLocks/>
          </p:cNvSpPr>
          <p:nvPr/>
        </p:nvSpPr>
        <p:spPr bwMode="auto">
          <a:xfrm>
            <a:off x="0" y="414338"/>
            <a:ext cx="4932040" cy="354012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0929" y="0"/>
                </a:moveTo>
                <a:lnTo>
                  <a:pt x="0" y="0"/>
                </a:lnTo>
                <a:lnTo>
                  <a:pt x="0" y="21600"/>
                </a:lnTo>
                <a:lnTo>
                  <a:pt x="20929" y="21600"/>
                </a:lnTo>
                <a:lnTo>
                  <a:pt x="21107" y="21274"/>
                </a:lnTo>
                <a:lnTo>
                  <a:pt x="21268" y="20353"/>
                </a:lnTo>
                <a:lnTo>
                  <a:pt x="21404" y="18924"/>
                </a:lnTo>
                <a:lnTo>
                  <a:pt x="21508" y="17076"/>
                </a:lnTo>
                <a:lnTo>
                  <a:pt x="21576" y="14893"/>
                </a:lnTo>
                <a:lnTo>
                  <a:pt x="21600" y="12465"/>
                </a:lnTo>
                <a:lnTo>
                  <a:pt x="21600" y="9135"/>
                </a:lnTo>
                <a:lnTo>
                  <a:pt x="21576" y="6707"/>
                </a:lnTo>
                <a:lnTo>
                  <a:pt x="21508" y="4524"/>
                </a:lnTo>
                <a:lnTo>
                  <a:pt x="21404" y="2676"/>
                </a:lnTo>
                <a:lnTo>
                  <a:pt x="21268" y="1247"/>
                </a:lnTo>
                <a:lnTo>
                  <a:pt x="21107" y="326"/>
                </a:lnTo>
                <a:lnTo>
                  <a:pt x="20929" y="0"/>
                </a:lnTo>
                <a:close/>
              </a:path>
            </a:pathLst>
          </a:custGeom>
          <a:solidFill>
            <a:srgbClr val="0A7CB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</a:extLst>
        </p:spPr>
        <p:txBody>
          <a:bodyPr lIns="45720" rIns="45720"/>
          <a:lstStyle/>
          <a:p>
            <a:endParaRPr lang="en-GB"/>
          </a:p>
        </p:txBody>
      </p:sp>
      <p:sp>
        <p:nvSpPr>
          <p:cNvPr id="4109" name="Rectangle 3"/>
          <p:cNvSpPr>
            <a:spLocks/>
          </p:cNvSpPr>
          <p:nvPr/>
        </p:nvSpPr>
        <p:spPr bwMode="auto">
          <a:xfrm>
            <a:off x="179512" y="454025"/>
            <a:ext cx="4292476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/>
            <a:r>
              <a:rPr lang="en-US" altLang="en-US" sz="1600" b="1" dirty="0">
                <a:solidFill>
                  <a:srgbClr val="FFFFFF"/>
                </a:solidFill>
                <a:latin typeface="Lato" pitchFamily="34" charset="0"/>
                <a:cs typeface="Lato" pitchFamily="34" charset="0"/>
                <a:sym typeface="Lato" pitchFamily="34" charset="0"/>
              </a:rPr>
              <a:t>Key considerations    </a:t>
            </a:r>
          </a:p>
          <a:p>
            <a:pPr eaLnBrk="1"/>
            <a:endParaRPr lang="en-US" altLang="en-US" sz="1600" dirty="0">
              <a:solidFill>
                <a:srgbClr val="FFFFFF"/>
              </a:solidFill>
              <a:latin typeface="Lato" pitchFamily="34" charset="0"/>
              <a:cs typeface="Lato" pitchFamily="34" charset="0"/>
              <a:sym typeface="Lato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4845" y="151718"/>
            <a:ext cx="4143375" cy="70485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79512" y="1008286"/>
            <a:ext cx="84672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Studies will shape and inform the content of the trainings and capacity building programmes for policy makers and the private sector;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Focus is to ensure that our efforts results in policy reforms and increased trade flows;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ECA has other initiatives that are supporting African member States in developing national AfCFTA implementation Plans;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ECA is implementing other initiatives that are aimed at collecting gender disaggregated data- supporting and enabling evidence-based policy making;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07339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 Theme">
      <a:majorFont>
        <a:latin typeface="Lucida Sans"/>
        <a:ea typeface="Lucida Sans"/>
        <a:cs typeface="Lucida Sans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Calibri" pitchFamily="34" charset="0"/>
            <a:cs typeface="Calibri" pitchFamily="34" charset="0"/>
            <a:sym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>
          <a:outerShdw dist="23000" dir="5400000" algn="ctr" rotWithShape="0">
            <a:srgbClr val="000000">
              <a:alpha val="34999"/>
            </a:srgbClr>
          </a:outerShdw>
        </a:effectLst>
      </a:spPr>
      <a:bodyPr vert="horz" wrap="squar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Calibri" pitchFamily="34" charset="0"/>
            <a:ea typeface="Calibri" pitchFamily="34" charset="0"/>
            <a:cs typeface="Calibri" pitchFamily="34" charset="0"/>
            <a:sym typeface="Calibri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10084</TotalTime>
  <Words>1194</Words>
  <Application>Microsoft Office PowerPoint</Application>
  <PresentationFormat>On-screen Show (4:3)</PresentationFormat>
  <Paragraphs>145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Helvetica</vt:lpstr>
      <vt:lpstr>Helvetica Neue</vt:lpstr>
      <vt:lpstr>Lato</vt:lpstr>
      <vt:lpstr>Lucida Sans</vt:lpstr>
      <vt:lpstr>Times New Roman</vt:lpstr>
      <vt:lpstr>Office Theme</vt:lpstr>
      <vt:lpstr>   Private Sector Engagement    Project on capacity building for inclusive and  equitable African trade arrangements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 PRESENTATION</dc:title>
  <dc:creator>Batanai Clemence Chikwene</dc:creator>
  <cp:lastModifiedBy>Ahmed NDYESHOBOLA</cp:lastModifiedBy>
  <cp:revision>108</cp:revision>
  <dcterms:modified xsi:type="dcterms:W3CDTF">2020-02-03T08:02:52Z</dcterms:modified>
</cp:coreProperties>
</file>