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howSpecialPlsOnTitleSld="0" strictFirstAndLastChars="0" saveSubsetFonts="1" bookmarkIdSeed="2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77" r:id="rId4"/>
    <p:sldId id="267" r:id="rId5"/>
    <p:sldId id="278" r:id="rId6"/>
    <p:sldId id="283" r:id="rId7"/>
    <p:sldId id="285" r:id="rId8"/>
    <p:sldId id="279" r:id="rId9"/>
    <p:sldId id="265" r:id="rId10"/>
    <p:sldId id="28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01" autoAdjust="0"/>
  </p:normalViewPr>
  <p:slideViewPr>
    <p:cSldViewPr>
      <p:cViewPr varScale="1">
        <p:scale>
          <a:sx n="92" d="100"/>
          <a:sy n="92" d="100"/>
        </p:scale>
        <p:origin x="9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pitchFamily="2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pitchFamily="2"/>
              </a:rPr>
              <a:t>Second level</a:t>
            </a:r>
          </a:p>
          <a:p>
            <a:pPr lvl="2"/>
            <a:r>
              <a:rPr lang="en-US" noProof="0">
                <a:sym typeface="Helvetica Neue" pitchFamily="2"/>
              </a:rPr>
              <a:t>Third level</a:t>
            </a:r>
          </a:p>
          <a:p>
            <a:pPr lvl="3"/>
            <a:r>
              <a:rPr lang="en-US" noProof="0">
                <a:sym typeface="Helvetica Neue" pitchFamily="2"/>
              </a:rPr>
              <a:t>Fourth level</a:t>
            </a:r>
          </a:p>
          <a:p>
            <a:pPr lvl="4"/>
            <a:r>
              <a:rPr lang="en-US" noProof="0">
                <a:sym typeface="Helvetica Neue" pitchFamily="2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pitchFamily="2" charset="0"/>
      </a:defRPr>
    </a:lvl1pPr>
    <a:lvl2pPr indent="228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pitchFamily="2" charset="0"/>
      </a:defRPr>
    </a:lvl2pPr>
    <a:lvl3pPr indent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pitchFamily="2" charset="0"/>
      </a:defRPr>
    </a:lvl3pPr>
    <a:lvl4pPr indent="685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pitchFamily="2" charset="0"/>
      </a:defRPr>
    </a:lvl4pPr>
    <a:lvl5pPr indent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pitchFamily="2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971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090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978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8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535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096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53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FFF4AF-41FB-4013-8A3E-D9F3ED9631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82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CD84D1-EB57-4A73-B18A-81DDC6E247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60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2100" y="341313"/>
            <a:ext cx="2070100" cy="5761037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30213" y="341313"/>
            <a:ext cx="6059487" cy="5761037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BB8BB5-9ADF-4F07-A1A5-4CC1070CAF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77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B633B2-9AB5-4E7B-B7C8-8BD0F43AEE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40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157519-1DED-4E91-9B96-06A33D10C9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84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F509B4-C1CF-4FC5-994F-79FF6B48DD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67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3020BB-A300-46DE-BD90-F13632F0C9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34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6376A1-2957-46A7-8AF6-AFB3B7CBD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41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931947-99D5-4A96-9FA3-114021ACEB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50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46A0E2-C58F-40F6-A0D8-296EC0494A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05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>
              <a:sym typeface="Calibri" pitchFamily="34" charset="0"/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29537C-916B-4BE0-B5D5-ECD3C06F05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82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5763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7" name="Rectangle 4"/>
          <p:cNvSpPr>
            <a:spLocks noGrp="1"/>
          </p:cNvSpPr>
          <p:nvPr>
            <p:ph type="title"/>
          </p:nvPr>
        </p:nvSpPr>
        <p:spPr bwMode="auto">
          <a:xfrm>
            <a:off x="430213" y="341313"/>
            <a:ext cx="82819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Lucida Sans" panose="020B0602030504020204" pitchFamily="34" charset="0"/>
              </a:rPr>
              <a:t>Click to edit Master title style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2"/>
          </p:nvPr>
        </p:nvSpPr>
        <p:spPr bwMode="auto">
          <a:xfrm>
            <a:off x="8418513" y="6376988"/>
            <a:ext cx="268287" cy="2794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defRPr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</a:lstStyle>
          <a:p>
            <a:fld id="{84322293-D27F-42DF-BD68-8158D54D91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  <a:sym typeface="Lucida Sans" panose="020B0602030504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indent="4572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indent="9144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indent="13716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indent="18288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4572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9144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13716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18288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chikwene@uneca.or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066"/>
            <a:ext cx="9183688" cy="6858001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554413" y="5520533"/>
            <a:ext cx="5242156" cy="9255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2887663" y="840773"/>
            <a:ext cx="5889266" cy="2604894"/>
          </a:xfrm>
        </p:spPr>
        <p:txBody>
          <a:bodyPr/>
          <a:lstStyle/>
          <a:p>
            <a:pPr indent="12700" algn="r" eaLnBrk="1">
              <a:lnSpc>
                <a:spcPct val="104000"/>
              </a:lnSpc>
            </a:pPr>
            <a:br>
              <a:rPr lang="en-US" altLang="en-US" sz="1000" dirty="0">
                <a:latin typeface="Lato" pitchFamily="34" charset="0"/>
              </a:rPr>
            </a:br>
            <a:br>
              <a:rPr lang="en-US" altLang="en-US" sz="1000" dirty="0">
                <a:latin typeface="Lato" pitchFamily="34" charset="0"/>
              </a:rPr>
            </a:br>
            <a:br>
              <a:rPr lang="en-US" altLang="en-US" sz="1000" dirty="0">
                <a:latin typeface="Lato" pitchFamily="34" charset="0"/>
              </a:rPr>
            </a:br>
            <a:r>
              <a:rPr lang="en-US" altLang="en-US" sz="2800" dirty="0">
                <a:latin typeface="Lato" pitchFamily="34" charset="0"/>
              </a:rPr>
              <a:t>Private Sector Engagement  </a:t>
            </a:r>
            <a:br>
              <a:rPr lang="en-US" altLang="en-US" sz="2800" dirty="0">
                <a:latin typeface="Lato" pitchFamily="34" charset="0"/>
              </a:rPr>
            </a:br>
            <a:br>
              <a:rPr lang="en-US" altLang="en-US" sz="2800" dirty="0">
                <a:latin typeface="Lato" pitchFamily="34" charset="0"/>
              </a:rPr>
            </a:br>
            <a:r>
              <a:rPr lang="en-US" altLang="en-US" sz="1600" dirty="0">
                <a:latin typeface="Lato" pitchFamily="34" charset="0"/>
              </a:rPr>
              <a:t>Project on </a:t>
            </a:r>
            <a:r>
              <a:rPr lang="en-GB" sz="1600" dirty="0">
                <a:latin typeface="Lato" pitchFamily="34" charset="0"/>
              </a:rPr>
              <a:t>capacity building for inclusive and </a:t>
            </a:r>
            <a:br>
              <a:rPr lang="en-GB" sz="1600" dirty="0">
                <a:latin typeface="Lato" pitchFamily="34" charset="0"/>
              </a:rPr>
            </a:br>
            <a:r>
              <a:rPr lang="en-GB" sz="1600" dirty="0">
                <a:latin typeface="Lato" pitchFamily="34" charset="0"/>
              </a:rPr>
              <a:t>equitable African trade arrangements </a:t>
            </a:r>
            <a:r>
              <a:rPr lang="en-US" altLang="en-US" sz="1600" dirty="0">
                <a:latin typeface="Lato" pitchFamily="34" charset="0"/>
              </a:rPr>
              <a:t> </a:t>
            </a:r>
            <a:br>
              <a:rPr lang="en-GB" altLang="en-US" sz="5400" dirty="0">
                <a:latin typeface="Lato" pitchFamily="34" charset="0"/>
                <a:cs typeface="Lato" pitchFamily="34" charset="0"/>
                <a:sym typeface="Lato" pitchFamily="34" charset="0"/>
              </a:rPr>
            </a:br>
            <a:endParaRPr lang="en-US" altLang="en-US" sz="1700" dirty="0"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  <p:sp>
        <p:nvSpPr>
          <p:cNvPr id="3077" name="Rectangle 7"/>
          <p:cNvSpPr>
            <a:spLocks/>
          </p:cNvSpPr>
          <p:nvPr/>
        </p:nvSpPr>
        <p:spPr bwMode="auto">
          <a:xfrm>
            <a:off x="4890293" y="3979523"/>
            <a:ext cx="379650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20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4-5 February 2020</a:t>
            </a:r>
          </a:p>
          <a:p>
            <a:pPr algn="r" eaLnBrk="1"/>
            <a:r>
              <a:rPr lang="en-US" altLang="en-US" sz="20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Brussels, Belgium </a:t>
            </a:r>
            <a:endParaRPr lang="en-US" altLang="en-US" sz="2400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  <p:sp>
        <p:nvSpPr>
          <p:cNvPr id="3078" name="AutoShape 8"/>
          <p:cNvSpPr>
            <a:spLocks/>
          </p:cNvSpPr>
          <p:nvPr/>
        </p:nvSpPr>
        <p:spPr bwMode="auto">
          <a:xfrm>
            <a:off x="663575" y="3273425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079" name="AutoShape 9"/>
          <p:cNvSpPr>
            <a:spLocks/>
          </p:cNvSpPr>
          <p:nvPr/>
        </p:nvSpPr>
        <p:spPr bwMode="auto">
          <a:xfrm>
            <a:off x="1004888" y="3889375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080" name="AutoShape 10"/>
          <p:cNvSpPr>
            <a:spLocks/>
          </p:cNvSpPr>
          <p:nvPr/>
        </p:nvSpPr>
        <p:spPr bwMode="auto">
          <a:xfrm>
            <a:off x="1166813" y="4567238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081" name="AutoShape 11"/>
          <p:cNvSpPr>
            <a:spLocks/>
          </p:cNvSpPr>
          <p:nvPr/>
        </p:nvSpPr>
        <p:spPr bwMode="auto">
          <a:xfrm>
            <a:off x="1166813" y="5253038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082" name="AutoShape 12"/>
          <p:cNvSpPr>
            <a:spLocks/>
          </p:cNvSpPr>
          <p:nvPr/>
        </p:nvSpPr>
        <p:spPr bwMode="auto">
          <a:xfrm>
            <a:off x="1411288" y="5922963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083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084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085" name="AutoShape 15"/>
          <p:cNvSpPr>
            <a:spLocks/>
          </p:cNvSpPr>
          <p:nvPr/>
        </p:nvSpPr>
        <p:spPr bwMode="auto">
          <a:xfrm>
            <a:off x="0" y="573088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086" name="AutoShape 16"/>
          <p:cNvSpPr>
            <a:spLocks/>
          </p:cNvSpPr>
          <p:nvPr/>
        </p:nvSpPr>
        <p:spPr bwMode="auto">
          <a:xfrm>
            <a:off x="0" y="1238250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087" name="AutoShape 17"/>
          <p:cNvSpPr>
            <a:spLocks/>
          </p:cNvSpPr>
          <p:nvPr/>
        </p:nvSpPr>
        <p:spPr bwMode="auto">
          <a:xfrm>
            <a:off x="0" y="1916113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088" name="AutoShape 18"/>
          <p:cNvSpPr>
            <a:spLocks/>
          </p:cNvSpPr>
          <p:nvPr/>
        </p:nvSpPr>
        <p:spPr bwMode="auto">
          <a:xfrm>
            <a:off x="0" y="2600325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089" name="Rectangle 19"/>
          <p:cNvSpPr>
            <a:spLocks/>
          </p:cNvSpPr>
          <p:nvPr/>
        </p:nvSpPr>
        <p:spPr bwMode="auto">
          <a:xfrm>
            <a:off x="3133726" y="5614083"/>
            <a:ext cx="56118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/>
            <a:r>
              <a:rPr lang="en-GB" sz="2400" b="1" dirty="0">
                <a:solidFill>
                  <a:schemeClr val="bg1"/>
                </a:solidFill>
              </a:rPr>
              <a:t>KNOWLEDGE SHARING ON TRADE AND INVESTMENT “GOOD PRACTICES”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090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0394CCE7-7C29-422F-A29B-07B622533016}" type="slidenum">
              <a:rPr lang="en-US" altLang="en-US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313" y="2843"/>
            <a:ext cx="4143375" cy="7048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107950" y="0"/>
            <a:ext cx="9144000" cy="6845300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5123" name="Rectangle 2"/>
          <p:cNvSpPr>
            <a:spLocks/>
          </p:cNvSpPr>
          <p:nvPr/>
        </p:nvSpPr>
        <p:spPr bwMode="auto">
          <a:xfrm>
            <a:off x="2360613" y="429418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5124" name="Rectangle 3"/>
          <p:cNvSpPr>
            <a:spLocks/>
          </p:cNvSpPr>
          <p:nvPr/>
        </p:nvSpPr>
        <p:spPr bwMode="auto">
          <a:xfrm>
            <a:off x="7291388" y="228600"/>
            <a:ext cx="75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7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5125" name="Rectangle 4" descr="image7.png"/>
          <p:cNvSpPr>
            <a:spLocks/>
          </p:cNvSpPr>
          <p:nvPr/>
        </p:nvSpPr>
        <p:spPr bwMode="auto">
          <a:xfrm>
            <a:off x="6659563" y="252413"/>
            <a:ext cx="573087" cy="479425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5126" name="AutoShape 5"/>
          <p:cNvSpPr>
            <a:spLocks/>
          </p:cNvSpPr>
          <p:nvPr/>
        </p:nvSpPr>
        <p:spPr bwMode="auto">
          <a:xfrm>
            <a:off x="3924300" y="6135688"/>
            <a:ext cx="192881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5127" name="Rectangle 6"/>
          <p:cNvSpPr>
            <a:spLocks/>
          </p:cNvSpPr>
          <p:nvPr/>
        </p:nvSpPr>
        <p:spPr bwMode="auto">
          <a:xfrm>
            <a:off x="2217738" y="5476875"/>
            <a:ext cx="54498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>
                <a:solidFill>
                  <a:srgbClr val="0D7CB9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more     info: </a:t>
            </a:r>
            <a:r>
              <a:rPr lang="en-US" altLang="en-US" sz="2900" u="sng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  <a:hlinkClick r:id="rId3"/>
              </a:rPr>
              <a:t>bchikwene@un.org</a:t>
            </a:r>
            <a:r>
              <a:rPr lang="en-US" altLang="en-US" sz="2900" u="sng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 </a:t>
            </a:r>
            <a:endParaRPr lang="en-US" altLang="en-US" sz="1900">
              <a:solidFill>
                <a:srgbClr val="0D7CB9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  <p:sp>
        <p:nvSpPr>
          <p:cNvPr id="5128" name="Rectangle 7"/>
          <p:cNvSpPr>
            <a:spLocks/>
          </p:cNvSpPr>
          <p:nvPr/>
        </p:nvSpPr>
        <p:spPr bwMode="auto">
          <a:xfrm>
            <a:off x="4117975" y="6261100"/>
            <a:ext cx="11017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UN.ORG</a:t>
            </a:r>
          </a:p>
        </p:txBody>
      </p:sp>
      <p:pic>
        <p:nvPicPr>
          <p:cNvPr id="5129" name="Picture 8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1171575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5130" name="Picture 9" descr="pasted-image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2174875"/>
            <a:ext cx="210661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5131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88" y="252413"/>
            <a:ext cx="95726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14461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532447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ATPC 2018 Financial Report | Receivables </a:t>
            </a:r>
          </a:p>
          <a:p>
            <a:pPr eaLnBrk="1"/>
            <a:endParaRPr lang="en-US" altLang="en-US" sz="1600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6313488" y="6256338"/>
            <a:ext cx="11001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60B35836-12AE-4245-8B93-3E99E4B62338}" type="slidenum">
              <a:rPr lang="en-US" altLang="en-US" sz="1600" b="1">
                <a:solidFill>
                  <a:srgbClr val="0070C0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2</a:t>
            </a:fld>
            <a:endParaRPr lang="en-US" altLang="en-US" sz="1600" b="1">
              <a:solidFill>
                <a:srgbClr val="0070C0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6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8" name="AutoShape 2"/>
          <p:cNvSpPr>
            <a:spLocks/>
          </p:cNvSpPr>
          <p:nvPr/>
        </p:nvSpPr>
        <p:spPr bwMode="auto">
          <a:xfrm>
            <a:off x="0" y="350543"/>
            <a:ext cx="4471988" cy="3540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9" name="Rectangle 3"/>
          <p:cNvSpPr>
            <a:spLocks/>
          </p:cNvSpPr>
          <p:nvPr/>
        </p:nvSpPr>
        <p:spPr bwMode="auto">
          <a:xfrm>
            <a:off x="531813" y="454025"/>
            <a:ext cx="24177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Project Summary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74519"/>
              </p:ext>
            </p:extLst>
          </p:nvPr>
        </p:nvGraphicFramePr>
        <p:xfrm>
          <a:off x="0" y="803570"/>
          <a:ext cx="9131300" cy="61008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97745">
                  <a:extLst>
                    <a:ext uri="{9D8B030D-6E8A-4147-A177-3AD203B41FA5}">
                      <a16:colId xmlns:a16="http://schemas.microsoft.com/office/drawing/2014/main" val="1699215097"/>
                    </a:ext>
                  </a:extLst>
                </a:gridCol>
                <a:gridCol w="6233555">
                  <a:extLst>
                    <a:ext uri="{9D8B030D-6E8A-4147-A177-3AD203B41FA5}">
                      <a16:colId xmlns:a16="http://schemas.microsoft.com/office/drawing/2014/main" val="2841922498"/>
                    </a:ext>
                  </a:extLst>
                </a:gridCol>
              </a:tblGrid>
              <a:tr h="47541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Title of the action: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Capacity building for inclusive and equitable African Trade Arrangements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052477"/>
                  </a:ext>
                </a:extLst>
              </a:tr>
              <a:tr h="23770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Location(s) of the action: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ECA Member Countries, CP countries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515682"/>
                  </a:ext>
                </a:extLst>
              </a:tr>
              <a:tr h="23770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Total duration of the action: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24 months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148758"/>
                  </a:ext>
                </a:extLst>
              </a:tr>
              <a:tr h="41192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spc="-10">
                          <a:solidFill>
                            <a:schemeClr val="tx1"/>
                          </a:solidFill>
                          <a:effectLst/>
                        </a:rPr>
                        <a:t>Requested EU contribution (amount)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2,578,767 Euro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461661"/>
                  </a:ext>
                </a:extLst>
              </a:tr>
              <a:tr h="63795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spc="-10">
                          <a:solidFill>
                            <a:schemeClr val="tx1"/>
                          </a:solidFill>
                          <a:effectLst/>
                        </a:rPr>
                        <a:t>Requested EU contribution</a:t>
                      </a: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 as a percentage of total eligible costs of the action (indicative) 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80%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924264"/>
                  </a:ext>
                </a:extLst>
              </a:tr>
              <a:tr h="112665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Objectives of the action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Overall objective: Contribute to enhancing Intra-African trade and Africa’s share of global trade.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Specific objective: A more inclusive trade policy making process and higher returns from trade for African countries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290627"/>
                  </a:ext>
                </a:extLst>
              </a:tr>
              <a:tr h="47541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Target group(s)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African governmental institutions, African Regional Economic Communities, African private sector institutions 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610486"/>
                  </a:ext>
                </a:extLst>
              </a:tr>
              <a:tr h="23770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Final beneficiaries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Public and private sector of Africa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046759"/>
                  </a:ext>
                </a:extLst>
              </a:tr>
              <a:tr h="106968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Estimated results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Outcome 1. Strengthened capacity of policymakers for adoption of inclusive and equitable trade policies.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Outcome 2. Increased capacity of African private sector to take better advantage of preferential trade agreements/arrangements.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326765"/>
                  </a:ext>
                </a:extLst>
              </a:tr>
              <a:tr h="118853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Main activities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 rtl="0">
                        <a:spcAft>
                          <a:spcPts val="6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Trade policy research on intra-Africa and intra-ACP and Africa-EU trade.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6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Technical assistance in external trade policy and strategy development.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6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Capacity-building of African private sector and national trade support institutions to take advantage of RTAs.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11055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01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313" y="64836"/>
            <a:ext cx="41433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1894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6313488" y="6256338"/>
            <a:ext cx="11001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6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8" name="AutoShape 2"/>
          <p:cNvSpPr>
            <a:spLocks/>
          </p:cNvSpPr>
          <p:nvPr/>
        </p:nvSpPr>
        <p:spPr bwMode="auto">
          <a:xfrm>
            <a:off x="0" y="414338"/>
            <a:ext cx="4481060" cy="3540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9" name="Rectangle 3"/>
          <p:cNvSpPr>
            <a:spLocks/>
          </p:cNvSpPr>
          <p:nvPr/>
        </p:nvSpPr>
        <p:spPr bwMode="auto">
          <a:xfrm>
            <a:off x="252531" y="450974"/>
            <a:ext cx="42924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Background   </a:t>
            </a:r>
          </a:p>
          <a:p>
            <a:pPr eaLnBrk="1"/>
            <a:endParaRPr lang="en-US" altLang="en-US" sz="1600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600" y="849850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72990"/>
            <a:ext cx="4143375" cy="704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542" y="735627"/>
            <a:ext cx="885698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Private sector </a:t>
            </a:r>
            <a:r>
              <a:rPr lang="en-GB" sz="1600" dirty="0"/>
              <a:t>engagement in trade issues is lower in African countries than it is in developed countries.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Businesses</a:t>
            </a:r>
            <a:r>
              <a:rPr lang="en-US" sz="1600" dirty="0"/>
              <a:t> currently face many constraints, including high trade costs, divergent regulatory frameworks and governance issues that undermine their effective operations on the African continent.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Some countries in Africa are doing better than others, but generally, levels of engagements are increasing.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Although governments negotiate trade agreements, preference utilisation is driven by the </a:t>
            </a:r>
            <a:r>
              <a:rPr lang="en-GB" sz="1600" dirty="0">
                <a:solidFill>
                  <a:srgbClr val="FF0000"/>
                </a:solidFill>
              </a:rPr>
              <a:t>private sector </a:t>
            </a:r>
            <a:r>
              <a:rPr lang="en-GB" sz="1600" dirty="0"/>
              <a:t>in the export of goods and services.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Some sectors have more opportunities for inclusion than others and the </a:t>
            </a:r>
            <a:r>
              <a:rPr lang="en-GB" sz="1600" dirty="0">
                <a:solidFill>
                  <a:srgbClr val="FF0000"/>
                </a:solidFill>
              </a:rPr>
              <a:t>private sector </a:t>
            </a:r>
            <a:r>
              <a:rPr lang="en-GB" sz="1600" dirty="0"/>
              <a:t>has to be engaged and empowered to better understand how to implement trade agreements in ways that create gainful trade opportunities.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 African most countries, businesses lack access to trade and market information.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 Implementation of this project, with support from the ACP, aims to build the capacity for inclusive and equitable trade targeting policy makers and the private sector to </a:t>
            </a:r>
            <a:r>
              <a:rPr lang="en-US" sz="1600" dirty="0"/>
              <a:t>increase the capacity of </a:t>
            </a:r>
            <a:r>
              <a:rPr lang="en-US" sz="1600" dirty="0">
                <a:solidFill>
                  <a:srgbClr val="FF0000"/>
                </a:solidFill>
              </a:rPr>
              <a:t>African private sector </a:t>
            </a:r>
            <a:r>
              <a:rPr lang="en-US" sz="1600" dirty="0"/>
              <a:t>to take better advantage of preferential trade  agreements and arrangements.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This Project is part of a broader program of the ECA/ATPC that aims to boost intra African trade and accelerate private sector development.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53550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60261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eaLnBrk="1"/>
            <a:r>
              <a:rPr lang="en-US" altLang="en-US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 </a:t>
            </a:r>
            <a:r>
              <a:rPr lang="en-US" altLang="en-US" sz="1800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 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6313488" y="6256338"/>
            <a:ext cx="11001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6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8" name="AutoShape 2"/>
          <p:cNvSpPr>
            <a:spLocks/>
          </p:cNvSpPr>
          <p:nvPr/>
        </p:nvSpPr>
        <p:spPr bwMode="auto">
          <a:xfrm>
            <a:off x="0" y="414338"/>
            <a:ext cx="4481060" cy="3540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9" name="Rectangle 3"/>
          <p:cNvSpPr>
            <a:spLocks/>
          </p:cNvSpPr>
          <p:nvPr/>
        </p:nvSpPr>
        <p:spPr bwMode="auto">
          <a:xfrm>
            <a:off x="252531" y="450974"/>
            <a:ext cx="42924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Project interventions     </a:t>
            </a:r>
          </a:p>
          <a:p>
            <a:pPr eaLnBrk="1"/>
            <a:endParaRPr lang="en-US" altLang="en-US" sz="1600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576" y="834768"/>
            <a:ext cx="87129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Key studies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 </a:t>
            </a:r>
            <a:r>
              <a:rPr lang="en-US" sz="2000" dirty="0"/>
              <a:t>i)	Study on E-Commerce Provisions in PTA’s to </a:t>
            </a:r>
            <a:r>
              <a:rPr lang="en-US" sz="2000" dirty="0">
                <a:solidFill>
                  <a:srgbClr val="FF0000"/>
                </a:solidFill>
              </a:rPr>
              <a:t>strengthen the capacity of the African private sector </a:t>
            </a:r>
            <a:r>
              <a:rPr lang="en-US" sz="2000" dirty="0"/>
              <a:t>to take better advantage of e-commerce in preferential trade agreements and arrangements-EAC.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ii)	Study on Extending the benefits of free trade to informal cross-border traders with </a:t>
            </a:r>
            <a:r>
              <a:rPr lang="en-US" sz="2000" dirty="0">
                <a:solidFill>
                  <a:srgbClr val="FF0000"/>
                </a:solidFill>
              </a:rPr>
              <a:t>a view to strengthen the capacity of both private </a:t>
            </a:r>
            <a:r>
              <a:rPr lang="en-US" sz="2000" dirty="0"/>
              <a:t>and public sector actors to support informal traders. This will help to better tap into preferential market access opportunities and gradually formalize trade, with a focus on ECOWAS;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iii)	Study on Negotiating Institutions: Putting in the Right Foundations to </a:t>
            </a:r>
            <a:r>
              <a:rPr lang="en-US" sz="2000" dirty="0">
                <a:solidFill>
                  <a:srgbClr val="FF0000"/>
                </a:solidFill>
              </a:rPr>
              <a:t>strengthen the capacity of the African private sector to better engage in the </a:t>
            </a:r>
            <a:r>
              <a:rPr lang="en-US" sz="2000" dirty="0"/>
              <a:t>negotiation and implementation of preferential trade agreements and arrangements, and particularly those relating to trade in services, with focus on ECCAS</a:t>
            </a:r>
            <a:r>
              <a:rPr lang="en-GB" sz="2000" dirty="0"/>
              <a:t>;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72990"/>
            <a:ext cx="41433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3168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60261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eaLnBrk="1"/>
            <a:r>
              <a:rPr lang="en-US" altLang="en-US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 </a:t>
            </a:r>
            <a:r>
              <a:rPr lang="en-US" altLang="en-US" sz="1800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 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6313488" y="6256338"/>
            <a:ext cx="11001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6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8" name="AutoShape 2"/>
          <p:cNvSpPr>
            <a:spLocks/>
          </p:cNvSpPr>
          <p:nvPr/>
        </p:nvSpPr>
        <p:spPr bwMode="auto">
          <a:xfrm>
            <a:off x="0" y="414338"/>
            <a:ext cx="4481060" cy="3540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9" name="Rectangle 3"/>
          <p:cNvSpPr>
            <a:spLocks/>
          </p:cNvSpPr>
          <p:nvPr/>
        </p:nvSpPr>
        <p:spPr bwMode="auto">
          <a:xfrm>
            <a:off x="252531" y="450974"/>
            <a:ext cx="42924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Project interventions     </a:t>
            </a:r>
          </a:p>
          <a:p>
            <a:pPr eaLnBrk="1"/>
            <a:endParaRPr lang="en-US" altLang="en-US" sz="1600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576" y="834768"/>
            <a:ext cx="84798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Key studies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iv)	</a:t>
            </a:r>
            <a:r>
              <a:rPr lang="en-US" sz="2000" dirty="0">
                <a:solidFill>
                  <a:schemeClr val="tx1"/>
                </a:solidFill>
              </a:rPr>
              <a:t>Study on Preferential Trade Agreement Compliance </a:t>
            </a:r>
            <a:r>
              <a:rPr lang="en-US" sz="2000" dirty="0">
                <a:solidFill>
                  <a:srgbClr val="FF0000"/>
                </a:solidFill>
              </a:rPr>
              <a:t>to strengthen the capacity of the African private sector</a:t>
            </a:r>
            <a:r>
              <a:rPr lang="en-US" sz="2000" dirty="0">
                <a:solidFill>
                  <a:schemeClr val="tx1"/>
                </a:solidFill>
              </a:rPr>
              <a:t> to comply with and take better advantage of preferential trade agreements and arrangements (emphasize on TBT and SPS), focusing on Southern Africa.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v)	</a:t>
            </a:r>
            <a:r>
              <a:rPr lang="en-US" sz="2000" dirty="0">
                <a:solidFill>
                  <a:schemeClr val="tx1"/>
                </a:solidFill>
              </a:rPr>
              <a:t>Study on PTA utilization by the private sector in Africa, </a:t>
            </a:r>
            <a:r>
              <a:rPr lang="en-US" sz="2000" dirty="0">
                <a:solidFill>
                  <a:srgbClr val="FF0000"/>
                </a:solidFill>
              </a:rPr>
              <a:t>and particularly vulnerable groups within the private sector, </a:t>
            </a:r>
            <a:r>
              <a:rPr lang="en-US" sz="2000" dirty="0">
                <a:solidFill>
                  <a:schemeClr val="tx1"/>
                </a:solidFill>
              </a:rPr>
              <a:t>the constraints they face, and where support to improve the use of PTAs should be prioritized, with continental focus.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Studies will highlight good practices for private sector engagement in Africa;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Form the basis for the design of capacity building programmes for the private sector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72990"/>
            <a:ext cx="41433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4647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406799"/>
            <a:ext cx="6026150" cy="413296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eaLnBrk="1"/>
            <a:r>
              <a:rPr lang="en-US" altLang="en-US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 </a:t>
            </a:r>
            <a:r>
              <a:rPr lang="en-US" altLang="en-US" sz="1800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 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6313488" y="6256338"/>
            <a:ext cx="11001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6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8" name="AutoShape 2"/>
          <p:cNvSpPr>
            <a:spLocks/>
          </p:cNvSpPr>
          <p:nvPr/>
        </p:nvSpPr>
        <p:spPr bwMode="auto">
          <a:xfrm>
            <a:off x="0" y="414338"/>
            <a:ext cx="4481060" cy="3540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9" name="Rectangle 3"/>
          <p:cNvSpPr>
            <a:spLocks/>
          </p:cNvSpPr>
          <p:nvPr/>
        </p:nvSpPr>
        <p:spPr bwMode="auto">
          <a:xfrm>
            <a:off x="252531" y="450974"/>
            <a:ext cx="42924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Private Sector Engagement Initiatives </a:t>
            </a:r>
          </a:p>
          <a:p>
            <a:pPr eaLnBrk="1"/>
            <a:endParaRPr lang="en-US" altLang="en-US" sz="1600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95" y="792320"/>
            <a:ext cx="887883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Africa Business Forum (annual)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brings together heads of states, policymakers, industry leaders, and private businesses to discuss the role of private sector in Africa’s development;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focuses on the issues, challenges and opportunities that are most relevant for African economies and societies,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provides a unique networking environment for policymakers, private sector, financiers, academia and civil society.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GB" dirty="0"/>
              <a:t>Intra-African Trade Fair (IATF)</a:t>
            </a:r>
          </a:p>
          <a:p>
            <a:pPr algn="just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ECA partners with Afreximbank and African Union Commission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provides trade and market information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connect buyers and sellers from across the continent 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 opportunities for matchmaking, business exchanges and conclusion of business and investment deals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Next IATF on 1-7 September 2020, in Kigali Rwanda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72990"/>
            <a:ext cx="41433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41558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406799"/>
            <a:ext cx="6026150" cy="413296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eaLnBrk="1"/>
            <a:r>
              <a:rPr lang="en-US" altLang="en-US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 </a:t>
            </a:r>
            <a:r>
              <a:rPr lang="en-US" altLang="en-US" sz="1800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 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6313488" y="6256338"/>
            <a:ext cx="11001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6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8" name="AutoShape 2"/>
          <p:cNvSpPr>
            <a:spLocks/>
          </p:cNvSpPr>
          <p:nvPr/>
        </p:nvSpPr>
        <p:spPr bwMode="auto">
          <a:xfrm>
            <a:off x="0" y="414338"/>
            <a:ext cx="4481060" cy="3540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9" name="Rectangle 3"/>
          <p:cNvSpPr>
            <a:spLocks/>
          </p:cNvSpPr>
          <p:nvPr/>
        </p:nvSpPr>
        <p:spPr bwMode="auto">
          <a:xfrm>
            <a:off x="252531" y="450974"/>
            <a:ext cx="42924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Private Sector Engagement Initiatives </a:t>
            </a:r>
          </a:p>
          <a:p>
            <a:pPr eaLnBrk="1"/>
            <a:endParaRPr lang="en-US" altLang="en-US" sz="1600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95" y="792320"/>
            <a:ext cx="887883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African Continental Free Trade Area (AfCFTA) Business Index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index aggregates the opinions of businesses in Africa and articulates them in an index to ensure that the AfCFTA responds to their interests.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identifies the actual effect that the AfCFTA has on business, and challenges countries to respond to improve the trading environment.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Star performing countries are recognized for their efforts, while those lagging behind are identified and flagged.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72990"/>
            <a:ext cx="41433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09619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60261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eaLnBrk="1"/>
            <a:endParaRPr lang="en-US" altLang="en-US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  <a:p>
            <a:pPr eaLnBrk="1"/>
            <a:r>
              <a:rPr lang="en-US" altLang="en-US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 </a:t>
            </a:r>
            <a:r>
              <a:rPr lang="en-US" altLang="en-US" sz="1800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 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6313488" y="6256338"/>
            <a:ext cx="11001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60B35836-12AE-4245-8B93-3E99E4B62338}" type="slidenum">
              <a:rPr lang="en-US" altLang="en-US" sz="1600" b="1">
                <a:solidFill>
                  <a:srgbClr val="0070C0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8</a:t>
            </a:fld>
            <a:endParaRPr lang="en-US" altLang="en-US" sz="1600" b="1">
              <a:solidFill>
                <a:srgbClr val="0070C0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6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8" name="AutoShape 2"/>
          <p:cNvSpPr>
            <a:spLocks/>
          </p:cNvSpPr>
          <p:nvPr/>
        </p:nvSpPr>
        <p:spPr bwMode="auto">
          <a:xfrm>
            <a:off x="0" y="414338"/>
            <a:ext cx="4932040" cy="3540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9" name="Rectangle 3"/>
          <p:cNvSpPr>
            <a:spLocks/>
          </p:cNvSpPr>
          <p:nvPr/>
        </p:nvSpPr>
        <p:spPr bwMode="auto">
          <a:xfrm>
            <a:off x="179512" y="454025"/>
            <a:ext cx="42924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Methodology of implementation  </a:t>
            </a:r>
          </a:p>
          <a:p>
            <a:pPr eaLnBrk="1"/>
            <a:endParaRPr lang="en-US" altLang="en-US" sz="1600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6153" y="151718"/>
            <a:ext cx="4143375" cy="704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040" y="5163017"/>
            <a:ext cx="5821109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 Regional studies on E-commerce, Trade Institutions, Informal Cross border Trade, Standards and PTA utilisation</a:t>
            </a:r>
          </a:p>
          <a:p>
            <a:pPr algn="ctr"/>
            <a:r>
              <a:rPr lang="en-GB" dirty="0"/>
              <a:t>Partnerships with IDEP, SRO’s, TRALAC and TRAPCA</a:t>
            </a:r>
          </a:p>
        </p:txBody>
      </p:sp>
      <p:sp>
        <p:nvSpPr>
          <p:cNvPr id="6" name="Right Arrow 5"/>
          <p:cNvSpPr/>
          <p:nvPr/>
        </p:nvSpPr>
        <p:spPr bwMode="auto">
          <a:xfrm rot="16200000">
            <a:off x="2967308" y="4927128"/>
            <a:ext cx="228978" cy="115541"/>
          </a:xfrm>
          <a:prstGeom prst="rightArrow">
            <a:avLst/>
          </a:prstGeom>
          <a:solidFill>
            <a:srgbClr val="FFFFFF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dist="23000" dir="5400000" algn="ctr" rotWithShape="0">
              <a:srgbClr val="000000">
                <a:alpha val="34999"/>
              </a:srgbClr>
            </a:outerShdw>
          </a:effec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613" y="4169039"/>
            <a:ext cx="583590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Validation of Studies to ensure that they respond to specific issues in the regions – Working with RECs and Private Sector </a:t>
            </a:r>
          </a:p>
        </p:txBody>
      </p:sp>
      <p:sp>
        <p:nvSpPr>
          <p:cNvPr id="8" name="Up Arrow 7"/>
          <p:cNvSpPr/>
          <p:nvPr/>
        </p:nvSpPr>
        <p:spPr bwMode="auto">
          <a:xfrm>
            <a:off x="2994946" y="3758067"/>
            <a:ext cx="138880" cy="235485"/>
          </a:xfrm>
          <a:prstGeom prst="upArrow">
            <a:avLst/>
          </a:prstGeom>
          <a:solidFill>
            <a:srgbClr val="FFFFFF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dist="23000" dir="5400000" algn="ctr" rotWithShape="0">
              <a:srgbClr val="000000">
                <a:alpha val="34999"/>
              </a:srgbClr>
            </a:outerShdw>
          </a:effec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041" y="2950111"/>
            <a:ext cx="5818775" cy="646331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Policy briefs, training programmes for policy makers and private sector , policy dialogues, technical assistance, etc. </a:t>
            </a:r>
          </a:p>
        </p:txBody>
      </p:sp>
      <p:sp>
        <p:nvSpPr>
          <p:cNvPr id="21" name="Up Arrow 20"/>
          <p:cNvSpPr/>
          <p:nvPr/>
        </p:nvSpPr>
        <p:spPr bwMode="auto">
          <a:xfrm>
            <a:off x="3004957" y="2558881"/>
            <a:ext cx="144362" cy="235485"/>
          </a:xfrm>
          <a:prstGeom prst="upArrow">
            <a:avLst/>
          </a:prstGeom>
          <a:solidFill>
            <a:srgbClr val="FFFFFF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dist="23000" dir="5400000" algn="ctr" rotWithShape="0">
              <a:srgbClr val="000000">
                <a:alpha val="34999"/>
              </a:srgbClr>
            </a:outerShdw>
          </a:effec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241" y="1045958"/>
            <a:ext cx="5850147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Increased capacity and skills of policy makers  to develop and implement inclusive policies to increase trade, gender and youth sensitive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Increase utilisation of preferences in FTAs by the private sector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79135" y="2947019"/>
            <a:ext cx="2680393" cy="3139321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23000" dir="5400000" algn="ctr" rotWithShape="0">
              <a:srgbClr val="000000">
                <a:alpha val="34999"/>
              </a:srgbClr>
            </a:outerShdw>
          </a:effec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P</a:t>
            </a:r>
            <a:r>
              <a:rPr lang="en-GB" dirty="0">
                <a:ea typeface="Calibri" pitchFamily="34" charset="0"/>
              </a:rPr>
              <a:t>ROJECT OUTPUTS </a:t>
            </a: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ea typeface="Calibri" pitchFamily="34" charset="0"/>
              </a:rPr>
              <a:t>Studies (private sector, </a:t>
            </a: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ea typeface="Calibri" pitchFamily="34" charset="0"/>
              </a:rPr>
              <a:t>Regional FTA’s &amp; EPA issues) </a:t>
            </a: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ea typeface="Calibri" pitchFamily="34" charset="0"/>
              </a:rPr>
              <a:t>Capacity Building (tailored)</a:t>
            </a:r>
          </a:p>
          <a:p>
            <a:pPr eaLnBrk="1"/>
            <a:r>
              <a:rPr lang="en-GB" dirty="0"/>
              <a:t> &gt;125 people participants</a:t>
            </a:r>
            <a:endParaRPr lang="en-GB" dirty="0">
              <a:ea typeface="Calibri" pitchFamily="34" charset="0"/>
            </a:endParaRP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ea typeface="Calibri" pitchFamily="34" charset="0"/>
              </a:rPr>
              <a:t>Policy Briefs </a:t>
            </a: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Inclusion</a:t>
            </a:r>
            <a:r>
              <a:rPr kumimoji="0" lang="en-GB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 &amp; equity  issues </a:t>
            </a: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ea typeface="Calibri" pitchFamily="34" charset="0"/>
              </a:rPr>
              <a:t>Technical Assistance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156176" y="1033470"/>
            <a:ext cx="2803353" cy="144655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23000" dir="5400000" algn="ctr" rotWithShape="0">
              <a:srgbClr val="000000">
                <a:alpha val="34999"/>
              </a:srgbClr>
            </a:outerShdw>
          </a:effec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PROJECT OUTCOMES </a:t>
            </a: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>
                <a:ea typeface="Calibri" pitchFamily="34" charset="0"/>
              </a:rPr>
              <a:t>Policy  reforms</a:t>
            </a: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600" dirty="0">
                <a:ea typeface="Calibri" pitchFamily="34" charset="0"/>
              </a:rPr>
              <a:t>Private Sector engagement </a:t>
            </a: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>
                <a:ea typeface="Calibri" pitchFamily="34" charset="0"/>
              </a:rPr>
              <a:t>Increased trade </a:t>
            </a: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17736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60261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eaLnBrk="1"/>
            <a:r>
              <a:rPr lang="en-US" altLang="en-US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 </a:t>
            </a:r>
            <a:r>
              <a:rPr lang="en-US" altLang="en-US" sz="1800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 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6313488" y="6256338"/>
            <a:ext cx="11001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60B35836-12AE-4245-8B93-3E99E4B62338}" type="slidenum">
              <a:rPr lang="en-US" altLang="en-US" sz="1600" b="1">
                <a:solidFill>
                  <a:srgbClr val="0070C0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9</a:t>
            </a:fld>
            <a:endParaRPr lang="en-US" altLang="en-US" sz="1600" b="1">
              <a:solidFill>
                <a:srgbClr val="0070C0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6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8" name="AutoShape 2"/>
          <p:cNvSpPr>
            <a:spLocks/>
          </p:cNvSpPr>
          <p:nvPr/>
        </p:nvSpPr>
        <p:spPr bwMode="auto">
          <a:xfrm>
            <a:off x="0" y="414338"/>
            <a:ext cx="4932040" cy="3540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4109" name="Rectangle 3"/>
          <p:cNvSpPr>
            <a:spLocks/>
          </p:cNvSpPr>
          <p:nvPr/>
        </p:nvSpPr>
        <p:spPr bwMode="auto">
          <a:xfrm>
            <a:off x="179512" y="454025"/>
            <a:ext cx="42924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Key considerations    </a:t>
            </a:r>
          </a:p>
          <a:p>
            <a:pPr eaLnBrk="1"/>
            <a:endParaRPr lang="en-US" altLang="en-US" sz="1600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4845" y="151718"/>
            <a:ext cx="4143375" cy="7048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9512" y="1008286"/>
            <a:ext cx="84672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Studies will shape and inform the content of the trainings and capacity building programmes for policy makers and the private sector;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Focus is to ensure that our efforts results in policy reforms and increased trade flows;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ECA has other initiatives that are supporting African member States in developing national AfCFTA implementation Plans;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ECA is implementing other initiatives that are aimed at collecting gender disaggregated data- supporting and enabling evidence-based policy making;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07339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 Theme">
      <a:majorFont>
        <a:latin typeface="Lucida Sans"/>
        <a:ea typeface="Lucida Sans"/>
        <a:cs typeface="Lucida Sans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10084</TotalTime>
  <Words>1194</Words>
  <Application>Microsoft Office PowerPoint</Application>
  <PresentationFormat>On-screen Show (4:3)</PresentationFormat>
  <Paragraphs>145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Helvetica</vt:lpstr>
      <vt:lpstr>Helvetica Neue</vt:lpstr>
      <vt:lpstr>Lato</vt:lpstr>
      <vt:lpstr>Lucida Sans</vt:lpstr>
      <vt:lpstr>Times New Roman</vt:lpstr>
      <vt:lpstr>Office Theme</vt:lpstr>
      <vt:lpstr>   Private Sector Engagement    Project on capacity building for inclusive and  equitable African trade arrangements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Batanai Clemence Chikwene</dc:creator>
  <cp:lastModifiedBy>Ahmed NDYESHOBOLA</cp:lastModifiedBy>
  <cp:revision>108</cp:revision>
  <dcterms:modified xsi:type="dcterms:W3CDTF">2020-02-03T08:02:52Z</dcterms:modified>
</cp:coreProperties>
</file>